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263" r:id="rId2"/>
    <p:sldId id="257" r:id="rId3"/>
    <p:sldId id="261" r:id="rId4"/>
    <p:sldId id="262"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8" autoAdjust="0"/>
  </p:normalViewPr>
  <p:slideViewPr>
    <p:cSldViewPr>
      <p:cViewPr>
        <p:scale>
          <a:sx n="80" d="100"/>
          <a:sy n="80" d="100"/>
        </p:scale>
        <p:origin x="-2514" y="-8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0244799-3A63-4FAD-943B-A6DFF782609C}" type="datetimeFigureOut">
              <a:rPr lang="en-US" smtClean="0"/>
              <a:t>3/4/2016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7375A58-61CA-4BCB-8DEB-226CB32FB9C6}" type="slidenum">
              <a:rPr lang="en-US" smtClean="0"/>
              <a:t>‹#›</a:t>
            </a:fld>
            <a:endParaRPr lang="en-US"/>
          </a:p>
        </p:txBody>
      </p:sp>
    </p:spTree>
    <p:extLst>
      <p:ext uri="{BB962C8B-B14F-4D97-AF65-F5344CB8AC3E}">
        <p14:creationId xmlns:p14="http://schemas.microsoft.com/office/powerpoint/2010/main" val="2747321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301D0B7-3985-49BD-8A05-F428FED31224}" type="datetimeFigureOut">
              <a:rPr lang="en-US" smtClean="0"/>
              <a:t>3/4/2016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3F97F97-5051-4466-BA44-EA8AAAE4001B}" type="slidenum">
              <a:rPr lang="en-US" smtClean="0"/>
              <a:t>‹#›</a:t>
            </a:fld>
            <a:endParaRPr lang="en-US" dirty="0"/>
          </a:p>
        </p:txBody>
      </p:sp>
    </p:spTree>
    <p:extLst>
      <p:ext uri="{BB962C8B-B14F-4D97-AF65-F5344CB8AC3E}">
        <p14:creationId xmlns:p14="http://schemas.microsoft.com/office/powerpoint/2010/main" val="25503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43585D-E2C2-475A-9575-57EB46AB731B}"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3565612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0E126-CB46-4AC1-969B-9A0C9AC5488C}"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422583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74982C-CEF4-4305-8007-2A025562E8C7}"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35725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09600" y="6324600"/>
            <a:ext cx="2133600" cy="365125"/>
          </a:xfrm>
        </p:spPr>
        <p:txBody>
          <a:bodyPr/>
          <a:lstStyle/>
          <a:p>
            <a:fld id="{C80ADFE3-BF7F-40EF-8A52-EE6F49F46849}"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763000" y="6324600"/>
            <a:ext cx="381000" cy="365125"/>
          </a:xfrm>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40880197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E9928-2E77-48A9-8B3F-E857F21534A1}"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2917814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BE735-83B4-47B3-A1F0-4C4CA71912B7}" type="datetime1">
              <a:rPr lang="en-US" smtClean="0"/>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8337130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D254F7-3F64-4298-B467-788233EB1361}" type="datetime1">
              <a:rPr lang="en-US" smtClean="0"/>
              <a:t>3/4/2016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38179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84E011B-0430-48C1-8D2E-A0BED9C0BD0C}" type="datetime1">
              <a:rPr lang="en-US" smtClean="0"/>
              <a:t>3/4/2016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1154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E2918-42D5-449A-B095-B355020D0819}" type="datetime1">
              <a:rPr lang="en-US" smtClean="0"/>
              <a:t>3/4/2016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39152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4E8EF6-806E-4510-ABFD-03AF3482EAED}" type="datetime1">
              <a:rPr lang="en-US" smtClean="0"/>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3328253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82D62-EE49-4517-815A-971C2B1EC754}" type="datetime1">
              <a:rPr lang="en-US" smtClean="0"/>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D631ED-85E0-47E4-9E4F-640F6397B92D}" type="slidenum">
              <a:rPr lang="en-US" smtClean="0"/>
              <a:pPr/>
              <a:t>‹#›</a:t>
            </a:fld>
            <a:endParaRPr lang="en-US" dirty="0"/>
          </a:p>
        </p:txBody>
      </p:sp>
    </p:spTree>
    <p:extLst>
      <p:ext uri="{BB962C8B-B14F-4D97-AF65-F5344CB8AC3E}">
        <p14:creationId xmlns:p14="http://schemas.microsoft.com/office/powerpoint/2010/main" val="23783489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E0FFE-8C49-478C-8A53-D1B7DDCFD647}" type="datetime1">
              <a:rPr lang="en-US" smtClean="0"/>
              <a:t>3/4/2016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631ED-85E0-47E4-9E4F-640F6397B92D}" type="slidenum">
              <a:rPr lang="en-US" smtClean="0"/>
              <a:pPr/>
              <a:t>‹#›</a:t>
            </a:fld>
            <a:endParaRPr lang="en-US" dirty="0"/>
          </a:p>
        </p:txBody>
      </p:sp>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0" y="28"/>
            <a:ext cx="9142159" cy="6857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489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rs.gov/pub/irs-tege/governance_practices.pdf" TargetMode="External"/><Relationship Id="rId2" Type="http://schemas.openxmlformats.org/officeDocument/2006/relationships/hyperlink" Target="http://www.independentsector.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fda.gov/" TargetMode="External"/><Relationship Id="rId2" Type="http://schemas.openxmlformats.org/officeDocument/2006/relationships/hyperlink" Target="http://www.omb.gov/grants" TargetMode="External"/><Relationship Id="rId1" Type="http://schemas.openxmlformats.org/officeDocument/2006/relationships/slideLayout" Target="../slideLayouts/slideLayout2.xml"/><Relationship Id="rId4" Type="http://schemas.openxmlformats.org/officeDocument/2006/relationships/hyperlink" Target="http://www.census.gov/govs/www/faad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grants.gov/" TargetMode="External"/><Relationship Id="rId2" Type="http://schemas.openxmlformats.org/officeDocument/2006/relationships/hyperlink" Target="http://harvester.census.gov/sac/"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dirty="0">
                <a:latin typeface="Arial Black" pitchFamily="34" charset="0"/>
              </a:rPr>
              <a:t>Nuts and Bolts of</a:t>
            </a:r>
            <a:br>
              <a:rPr lang="en-US" dirty="0">
                <a:latin typeface="Arial Black" pitchFamily="34" charset="0"/>
              </a:rPr>
            </a:br>
            <a:r>
              <a:rPr lang="en-US" dirty="0">
                <a:latin typeface="Arial Black" pitchFamily="34" charset="0"/>
              </a:rPr>
              <a:t>Non-Profit Accounting</a:t>
            </a:r>
            <a:endParaRPr lang="en-US" dirty="0"/>
          </a:p>
        </p:txBody>
      </p:sp>
      <p:sp>
        <p:nvSpPr>
          <p:cNvPr id="3" name="Subtitle 2"/>
          <p:cNvSpPr>
            <a:spLocks noGrp="1"/>
          </p:cNvSpPr>
          <p:nvPr>
            <p:ph type="subTitle" idx="1"/>
          </p:nvPr>
        </p:nvSpPr>
        <p:spPr>
          <a:xfrm>
            <a:off x="381000" y="3810000"/>
            <a:ext cx="5029200" cy="1752600"/>
          </a:xfrm>
        </p:spPr>
        <p:txBody>
          <a:bodyPr>
            <a:normAutofit fontScale="70000" lnSpcReduction="20000"/>
          </a:bodyPr>
          <a:lstStyle/>
          <a:p>
            <a:r>
              <a:rPr lang="en-US" dirty="0">
                <a:solidFill>
                  <a:schemeClr val="tx1"/>
                </a:solidFill>
                <a:latin typeface="Arial" pitchFamily="34" charset="0"/>
                <a:cs typeface="Arial" pitchFamily="34" charset="0"/>
              </a:rPr>
              <a:t>Presented by:</a:t>
            </a:r>
          </a:p>
          <a:p>
            <a:endParaRPr lang="en-US" dirty="0">
              <a:solidFill>
                <a:schemeClr val="tx1"/>
              </a:solidFill>
              <a:latin typeface="Arial" pitchFamily="34" charset="0"/>
              <a:cs typeface="Arial" pitchFamily="34" charset="0"/>
            </a:endParaRPr>
          </a:p>
          <a:p>
            <a:r>
              <a:rPr lang="en-US" dirty="0">
                <a:solidFill>
                  <a:schemeClr val="tx1"/>
                </a:solidFill>
                <a:latin typeface="Arial" pitchFamily="34" charset="0"/>
                <a:cs typeface="Arial" pitchFamily="34" charset="0"/>
              </a:rPr>
              <a:t>Jessica Sayles, CPA</a:t>
            </a:r>
          </a:p>
          <a:p>
            <a:r>
              <a:rPr lang="en-US" dirty="0">
                <a:solidFill>
                  <a:schemeClr val="tx1"/>
                </a:solidFill>
                <a:latin typeface="Arial" pitchFamily="34" charset="0"/>
                <a:cs typeface="Arial" pitchFamily="34" charset="0"/>
              </a:rPr>
              <a:t>Houldsworth, Russo &amp; Company, P.C.</a:t>
            </a:r>
          </a:p>
        </p:txBody>
      </p:sp>
    </p:spTree>
    <p:extLst>
      <p:ext uri="{BB962C8B-B14F-4D97-AF65-F5344CB8AC3E}">
        <p14:creationId xmlns:p14="http://schemas.microsoft.com/office/powerpoint/2010/main" val="3404658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Nevada</a:t>
            </a:r>
            <a:endParaRPr lang="en-US" dirty="0"/>
          </a:p>
        </p:txBody>
      </p:sp>
      <p:sp>
        <p:nvSpPr>
          <p:cNvPr id="4" name="Slide Number Placeholder 3"/>
          <p:cNvSpPr>
            <a:spLocks noGrp="1"/>
          </p:cNvSpPr>
          <p:nvPr>
            <p:ph type="sldNum" sz="quarter" idx="12"/>
          </p:nvPr>
        </p:nvSpPr>
        <p:spPr>
          <a:xfrm>
            <a:off x="8686800" y="6324600"/>
            <a:ext cx="457200" cy="365125"/>
          </a:xfrm>
        </p:spPr>
        <p:txBody>
          <a:bodyPr/>
          <a:lstStyle/>
          <a:p>
            <a:fld id="{13D631ED-85E0-47E4-9E4F-640F6397B92D}" type="slidenum">
              <a:rPr lang="en-US" smtClean="0"/>
              <a:pPr/>
              <a:t>10</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457200" indent="-457200">
              <a:spcBef>
                <a:spcPct val="20000"/>
              </a:spcBef>
              <a:buFont typeface="Arial" panose="020B0604020202020204" pitchFamily="34" charset="0"/>
              <a:buChar char="•"/>
            </a:pPr>
            <a:r>
              <a:rPr lang="en-US" sz="3200" dirty="0"/>
              <a:t>True or False?</a:t>
            </a:r>
          </a:p>
          <a:p>
            <a:pPr marL="914400" lvl="1" indent="-457200">
              <a:spcBef>
                <a:spcPct val="20000"/>
              </a:spcBef>
              <a:buFont typeface="Arial" panose="020B0604020202020204" pitchFamily="34" charset="0"/>
              <a:buChar char="•"/>
            </a:pPr>
            <a:r>
              <a:rPr lang="en-US" sz="2800" dirty="0" smtClean="0"/>
              <a:t>A director may be held personally liable for injuries caused by the director’s intentional misconduct, fraud, or knowing violation of the law?</a:t>
            </a:r>
            <a:endParaRPr lang="en-US" sz="2800" dirty="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Nevada</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11</a:t>
            </a:fld>
            <a:endParaRPr lang="en-US" dirty="0"/>
          </a:p>
        </p:txBody>
      </p:sp>
      <p:sp>
        <p:nvSpPr>
          <p:cNvPr id="5" name="Content Placeholder 2"/>
          <p:cNvSpPr txBox="1">
            <a:spLocks/>
          </p:cNvSpPr>
          <p:nvPr/>
        </p:nvSpPr>
        <p:spPr>
          <a:xfrm>
            <a:off x="458190" y="1447800"/>
            <a:ext cx="8381010" cy="4873752"/>
          </a:xfrm>
          <a:prstGeom prst="rect">
            <a:avLst/>
          </a:prstGeom>
        </p:spPr>
        <p:txBody>
          <a:bodyPr/>
          <a:lstStyle/>
          <a:p>
            <a:pPr marL="457200" indent="-457200">
              <a:spcBef>
                <a:spcPct val="20000"/>
              </a:spcBef>
              <a:buFont typeface="Arial" panose="020B0604020202020204" pitchFamily="34" charset="0"/>
              <a:buChar char="•"/>
            </a:pPr>
            <a:r>
              <a:rPr lang="en-US" sz="3200" dirty="0" smtClean="0"/>
              <a:t>TRUE</a:t>
            </a:r>
          </a:p>
          <a:p>
            <a:pPr>
              <a:spcBef>
                <a:spcPct val="20000"/>
              </a:spcBef>
            </a:pPr>
            <a:endParaRPr lang="en-US" sz="3200" dirty="0" smtClean="0"/>
          </a:p>
          <a:p>
            <a:pPr marL="457200" indent="-457200">
              <a:spcBef>
                <a:spcPct val="20000"/>
              </a:spcBef>
              <a:buFont typeface="Arial" panose="020B0604020202020204" pitchFamily="34" charset="0"/>
              <a:buChar char="•"/>
            </a:pPr>
            <a:r>
              <a:rPr lang="en-US" sz="2400" dirty="0" smtClean="0"/>
              <a:t>If the director exercises due care in managing the nonprofit organization, the director is immune from liability</a:t>
            </a:r>
          </a:p>
          <a:p>
            <a:pPr marL="457200" indent="-457200">
              <a:spcBef>
                <a:spcPct val="20000"/>
              </a:spcBef>
              <a:buFont typeface="Arial" panose="020B0604020202020204" pitchFamily="34" charset="0"/>
              <a:buChar char="•"/>
            </a:pPr>
            <a:r>
              <a:rPr lang="en-US" sz="2400" dirty="0" smtClean="0"/>
              <a:t>Misappropriation of corporate information may subject the director to criminal liability</a:t>
            </a:r>
          </a:p>
          <a:p>
            <a:pPr marL="457200" indent="-457200">
              <a:spcBef>
                <a:spcPct val="20000"/>
              </a:spcBef>
              <a:buFont typeface="Arial" panose="020B0604020202020204" pitchFamily="34" charset="0"/>
              <a:buChar char="•"/>
            </a:pPr>
            <a:r>
              <a:rPr lang="en-US" sz="2400" dirty="0" smtClean="0"/>
              <a:t>The nonprofit organization itself may be held liable for negligent or wrongful acts of employees.</a:t>
            </a:r>
          </a:p>
          <a:p>
            <a:pPr marL="457200" indent="-457200">
              <a:spcBef>
                <a:spcPct val="20000"/>
              </a:spcBef>
              <a:buFont typeface="Arial" panose="020B0604020202020204" pitchFamily="34" charset="0"/>
              <a:buChar char="•"/>
            </a:pPr>
            <a:r>
              <a:rPr lang="en-US" sz="2400" dirty="0" smtClean="0"/>
              <a:t>In extreme cases, the organization may be dissolved</a:t>
            </a:r>
          </a:p>
          <a:p>
            <a:pPr>
              <a:spcBef>
                <a:spcPct val="20000"/>
              </a:spcBef>
            </a:pPr>
            <a:endParaRPr lang="en-US" sz="2400" dirty="0" smtClean="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Public</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12</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457200" indent="-457200">
              <a:spcBef>
                <a:spcPct val="20000"/>
              </a:spcBef>
              <a:buFont typeface="Arial" panose="020B0604020202020204" pitchFamily="34" charset="0"/>
              <a:buChar char="•"/>
            </a:pPr>
            <a:r>
              <a:rPr lang="en-US" sz="3200" dirty="0"/>
              <a:t>True or False?</a:t>
            </a:r>
          </a:p>
          <a:p>
            <a:pPr marL="914400" lvl="1" indent="-457200">
              <a:spcBef>
                <a:spcPct val="20000"/>
              </a:spcBef>
              <a:buFont typeface="Arial" panose="020B0604020202020204" pitchFamily="34" charset="0"/>
              <a:buChar char="•"/>
            </a:pPr>
            <a:r>
              <a:rPr lang="en-US" sz="2800" dirty="0" smtClean="0"/>
              <a:t>The past 3 years of your Form 990 is open to inspection by the general public</a:t>
            </a:r>
            <a:endParaRPr lang="en-US" sz="2800" dirty="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Public</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13</a:t>
            </a:fld>
            <a:endParaRPr lang="en-US" dirty="0"/>
          </a:p>
        </p:txBody>
      </p:sp>
      <p:sp>
        <p:nvSpPr>
          <p:cNvPr id="5" name="Content Placeholder 2"/>
          <p:cNvSpPr txBox="1">
            <a:spLocks/>
          </p:cNvSpPr>
          <p:nvPr/>
        </p:nvSpPr>
        <p:spPr>
          <a:xfrm>
            <a:off x="458190" y="1447800"/>
            <a:ext cx="8381010" cy="4873752"/>
          </a:xfrm>
          <a:prstGeom prst="rect">
            <a:avLst/>
          </a:prstGeom>
        </p:spPr>
        <p:txBody>
          <a:bodyPr/>
          <a:lstStyle/>
          <a:p>
            <a:pPr marL="457200" indent="-457200">
              <a:spcBef>
                <a:spcPct val="20000"/>
              </a:spcBef>
              <a:buFont typeface="Arial" panose="020B0604020202020204" pitchFamily="34" charset="0"/>
              <a:buChar char="•"/>
            </a:pPr>
            <a:r>
              <a:rPr lang="en-US" sz="3200" dirty="0" smtClean="0"/>
              <a:t>TRUE</a:t>
            </a:r>
          </a:p>
          <a:p>
            <a:pPr marL="457200" indent="-457200">
              <a:spcBef>
                <a:spcPct val="20000"/>
              </a:spcBef>
              <a:buFont typeface="Arial" panose="020B0604020202020204" pitchFamily="34" charset="0"/>
              <a:buChar char="•"/>
            </a:pPr>
            <a:endParaRPr lang="en-US" sz="3200" dirty="0" smtClean="0"/>
          </a:p>
          <a:p>
            <a:pPr marL="457200" indent="-457200">
              <a:spcBef>
                <a:spcPct val="20000"/>
              </a:spcBef>
              <a:buFont typeface="Arial" panose="020B0604020202020204" pitchFamily="34" charset="0"/>
              <a:buChar char="•"/>
            </a:pPr>
            <a:r>
              <a:rPr lang="en-US" sz="3200" dirty="0" smtClean="0"/>
              <a:t>Your financial information, compensation of directors and officers, and governance policies are open and available to the public</a:t>
            </a:r>
          </a:p>
          <a:p>
            <a:pPr marL="457200" indent="-457200">
              <a:spcBef>
                <a:spcPct val="20000"/>
              </a:spcBef>
              <a:buFont typeface="Arial" panose="020B0604020202020204" pitchFamily="34" charset="0"/>
              <a:buChar char="•"/>
            </a:pPr>
            <a:r>
              <a:rPr lang="en-US" sz="3200" dirty="0" smtClean="0"/>
              <a:t>How do you want to look?</a:t>
            </a:r>
          </a:p>
          <a:p>
            <a:pPr>
              <a:spcBef>
                <a:spcPct val="20000"/>
              </a:spcBef>
            </a:pPr>
            <a:endParaRPr lang="en-US" sz="3200" dirty="0" smtClean="0"/>
          </a:p>
          <a:p>
            <a:pPr>
              <a:spcBef>
                <a:spcPct val="20000"/>
              </a:spcBef>
            </a:pPr>
            <a:endParaRPr lang="en-US" sz="2400" dirty="0" smtClean="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Public</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14</a:t>
            </a:fld>
            <a:endParaRPr lang="en-US" dirty="0"/>
          </a:p>
        </p:txBody>
      </p:sp>
      <p:sp>
        <p:nvSpPr>
          <p:cNvPr id="5" name="Content Placeholder 2"/>
          <p:cNvSpPr txBox="1">
            <a:spLocks/>
          </p:cNvSpPr>
          <p:nvPr/>
        </p:nvSpPr>
        <p:spPr>
          <a:xfrm>
            <a:off x="458190" y="1447800"/>
            <a:ext cx="8381010" cy="4873752"/>
          </a:xfrm>
          <a:prstGeom prst="rect">
            <a:avLst/>
          </a:prstGeom>
        </p:spPr>
        <p:txBody>
          <a:bodyPr/>
          <a:lstStyle/>
          <a:p>
            <a:pPr marL="457200" indent="-457200">
              <a:spcBef>
                <a:spcPct val="20000"/>
              </a:spcBef>
              <a:buFont typeface="Arial" panose="020B0604020202020204" pitchFamily="34" charset="0"/>
              <a:buChar char="•"/>
            </a:pPr>
            <a:r>
              <a:rPr lang="en-US" sz="2400" dirty="0" smtClean="0"/>
              <a:t>Resources are available</a:t>
            </a:r>
          </a:p>
          <a:p>
            <a:pPr marL="914400" lvl="1" indent="-457200">
              <a:spcBef>
                <a:spcPct val="20000"/>
              </a:spcBef>
              <a:buFont typeface="Arial" panose="020B0604020202020204" pitchFamily="34" charset="0"/>
              <a:buChar char="•"/>
            </a:pPr>
            <a:r>
              <a:rPr lang="en-US" sz="2000" dirty="0" smtClean="0"/>
              <a:t>Panel on the Nonprofit sector issued the Principles for Good Governance and Ethical Practice: A Guide for Charities and Foundations</a:t>
            </a:r>
          </a:p>
          <a:p>
            <a:pPr marL="1371600" lvl="2" indent="-457200">
              <a:spcBef>
                <a:spcPct val="20000"/>
              </a:spcBef>
              <a:buFont typeface="Arial" panose="020B0604020202020204" pitchFamily="34" charset="0"/>
              <a:buChar char="•"/>
            </a:pPr>
            <a:r>
              <a:rPr lang="en-US" dirty="0" smtClean="0"/>
              <a:t>33 principles based around 4 main categories: legal compliance and public disclosure, effective governance, strong financial oversight, and responsible fundraising</a:t>
            </a:r>
          </a:p>
          <a:p>
            <a:pPr marL="1371600" lvl="2" indent="-457200">
              <a:spcBef>
                <a:spcPct val="20000"/>
              </a:spcBef>
              <a:buFont typeface="Arial" panose="020B0604020202020204" pitchFamily="34" charset="0"/>
              <a:buChar char="•"/>
            </a:pPr>
            <a:endParaRPr lang="en-US" dirty="0"/>
          </a:p>
          <a:p>
            <a:pPr marL="914400" lvl="1" indent="-457200">
              <a:spcBef>
                <a:spcPct val="20000"/>
              </a:spcBef>
              <a:buFont typeface="Arial" panose="020B0604020202020204" pitchFamily="34" charset="0"/>
              <a:buChar char="•"/>
            </a:pPr>
            <a:r>
              <a:rPr lang="en-US" sz="2000" dirty="0" smtClean="0"/>
              <a:t>Independent Sector issued The Principles Workbook: Steering Your Board Toward Good Governance and Ethical Practice</a:t>
            </a:r>
          </a:p>
          <a:p>
            <a:pPr marL="1371600" lvl="2" indent="-457200">
              <a:spcBef>
                <a:spcPct val="20000"/>
              </a:spcBef>
              <a:buFont typeface="Arial" panose="020B0604020202020204" pitchFamily="34" charset="0"/>
              <a:buChar char="•"/>
            </a:pPr>
            <a:r>
              <a:rPr lang="en-US" dirty="0" smtClean="0"/>
              <a:t>Companion to the Principles Guide</a:t>
            </a:r>
          </a:p>
          <a:p>
            <a:pPr marL="1371600" lvl="2" indent="-457200">
              <a:spcBef>
                <a:spcPct val="20000"/>
              </a:spcBef>
              <a:buFont typeface="Arial" panose="020B0604020202020204" pitchFamily="34" charset="0"/>
              <a:buChar char="•"/>
            </a:pPr>
            <a:r>
              <a:rPr lang="en-US" dirty="0" smtClean="0"/>
              <a:t>Offers practical implementation of all 33 principles broken out into core concepts, discussion points, legal and compliance issues and resources</a:t>
            </a:r>
          </a:p>
          <a:p>
            <a:pPr>
              <a:spcBef>
                <a:spcPct val="20000"/>
              </a:spcBef>
            </a:pPr>
            <a:endParaRPr lang="en-US" sz="3200" dirty="0" smtClean="0"/>
          </a:p>
          <a:p>
            <a:pPr>
              <a:spcBef>
                <a:spcPct val="20000"/>
              </a:spcBef>
            </a:pPr>
            <a:endParaRPr lang="en-US" sz="2400" dirty="0" smtClean="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15</a:t>
            </a:fld>
            <a:endParaRPr lang="en-US" dirty="0"/>
          </a:p>
        </p:txBody>
      </p:sp>
      <p:sp>
        <p:nvSpPr>
          <p:cNvPr id="5" name="Content Placeholder 2"/>
          <p:cNvSpPr txBox="1">
            <a:spLocks/>
          </p:cNvSpPr>
          <p:nvPr/>
        </p:nvSpPr>
        <p:spPr>
          <a:xfrm>
            <a:off x="457200" y="1371600"/>
            <a:ext cx="7467600" cy="5102352"/>
          </a:xfrm>
          <a:prstGeom prst="rect">
            <a:avLst/>
          </a:prstGeom>
        </p:spPr>
        <p:txBody>
          <a:bodyPr/>
          <a:lstStyle/>
          <a:p>
            <a:pPr marL="457200" indent="-457200">
              <a:buFont typeface="Arial" pitchFamily="34" charset="0"/>
              <a:buChar char="•"/>
            </a:pPr>
            <a:r>
              <a:rPr lang="en-US" sz="2400" dirty="0" smtClean="0"/>
              <a:t>Panel on the Nonprofit Sector</a:t>
            </a:r>
          </a:p>
          <a:p>
            <a:pPr marL="914400" lvl="1" indent="-457200">
              <a:buFont typeface="Arial" pitchFamily="34" charset="0"/>
              <a:buChar char="•"/>
            </a:pPr>
            <a:r>
              <a:rPr lang="en-US" sz="2400" dirty="0" smtClean="0"/>
              <a:t>www.nonprofitpanel.org</a:t>
            </a:r>
          </a:p>
          <a:p>
            <a:pPr marL="457200" indent="-457200">
              <a:buFont typeface="Arial" pitchFamily="34" charset="0"/>
              <a:buChar char="•"/>
            </a:pPr>
            <a:endParaRPr lang="en-US" sz="2400" dirty="0"/>
          </a:p>
          <a:p>
            <a:pPr marL="457200" indent="-457200">
              <a:buFont typeface="Arial" pitchFamily="34" charset="0"/>
              <a:buChar char="•"/>
            </a:pPr>
            <a:r>
              <a:rPr lang="en-US" sz="2400" dirty="0" smtClean="0"/>
              <a:t>The </a:t>
            </a:r>
            <a:r>
              <a:rPr lang="en-US" sz="2400" dirty="0"/>
              <a:t>Principles Workbook:  Steering your Board Toward Good Governance and Ethical </a:t>
            </a:r>
            <a:r>
              <a:rPr lang="en-US" sz="2400" dirty="0" smtClean="0"/>
              <a:t>Practice</a:t>
            </a:r>
          </a:p>
          <a:p>
            <a:pPr marL="914400" lvl="1" indent="-457200">
              <a:buFont typeface="Arial" pitchFamily="34" charset="0"/>
              <a:buChar char="•"/>
            </a:pPr>
            <a:r>
              <a:rPr lang="en-US" sz="2400" b="1" dirty="0" smtClean="0">
                <a:hlinkClick r:id="rId2"/>
              </a:rPr>
              <a:t>www.independentsector.org</a:t>
            </a:r>
            <a:r>
              <a:rPr lang="en-US" sz="2400" b="1" dirty="0" smtClean="0"/>
              <a:t> </a:t>
            </a:r>
            <a:endParaRPr lang="en-US" sz="2400" b="1" dirty="0"/>
          </a:p>
          <a:p>
            <a:pPr>
              <a:buNone/>
            </a:pPr>
            <a:endParaRPr lang="en-US" sz="2400" dirty="0"/>
          </a:p>
          <a:p>
            <a:pPr marL="457200" indent="-457200">
              <a:buFont typeface="Arial" pitchFamily="34" charset="0"/>
              <a:buChar char="•"/>
            </a:pPr>
            <a:r>
              <a:rPr lang="en-US" sz="2400" u="sng" dirty="0"/>
              <a:t>IRS.gov</a:t>
            </a:r>
            <a:r>
              <a:rPr lang="en-US" sz="2400" dirty="0"/>
              <a:t>   Charities and Non-Profits</a:t>
            </a:r>
          </a:p>
          <a:p>
            <a:pPr marL="914400" lvl="1" indent="-457200">
              <a:buFont typeface="Arial" pitchFamily="34" charset="0"/>
              <a:buChar char="•"/>
            </a:pPr>
            <a:r>
              <a:rPr lang="en-US" sz="2400" dirty="0">
                <a:hlinkClick r:id="rId3"/>
              </a:rPr>
              <a:t>http://</a:t>
            </a:r>
            <a:r>
              <a:rPr lang="en-US" sz="2400" dirty="0" smtClean="0">
                <a:hlinkClick r:id="rId3"/>
              </a:rPr>
              <a:t>www.irs.gov/pub/irs-tege/governance_practices.pdf</a:t>
            </a:r>
            <a:endParaRPr lang="en-US" sz="2400" dirty="0" smtClean="0"/>
          </a:p>
          <a:p>
            <a:pPr marL="914400" lvl="1" indent="-457200">
              <a:buFont typeface="Arial" pitchFamily="34" charset="0"/>
              <a:buChar char="•"/>
            </a:pPr>
            <a:endParaRPr lang="en-US" sz="2400" dirty="0" smtClean="0"/>
          </a:p>
          <a:p>
            <a:pPr marL="457200" indent="-457200">
              <a:buFont typeface="Arial" pitchFamily="34" charset="0"/>
              <a:buChar char="•"/>
            </a:pPr>
            <a:r>
              <a:rPr lang="en-US" sz="2400" dirty="0" smtClean="0"/>
              <a:t>Nevada Department of Justice Guide to Nonprofits</a:t>
            </a:r>
          </a:p>
          <a:p>
            <a:pPr marL="914400" lvl="1" indent="-457200">
              <a:buFont typeface="Arial" pitchFamily="34" charset="0"/>
              <a:buChar char="•"/>
            </a:pPr>
            <a:r>
              <a:rPr lang="en-US" sz="2400" dirty="0"/>
              <a:t>http://ag.nv.gov/uploadedFiles/agnvgov/Content/How_Do_I/NDOJ_Guide_to_Non-Profits.pdf</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CPA Engagements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16</a:t>
            </a:fld>
            <a:endParaRPr lang="en-US" dirty="0"/>
          </a:p>
        </p:txBody>
      </p:sp>
      <p:sp>
        <p:nvSpPr>
          <p:cNvPr id="5" name="Content Placeholder 2"/>
          <p:cNvSpPr>
            <a:spLocks noGrp="1"/>
          </p:cNvSpPr>
          <p:nvPr>
            <p:ph sz="quarter" idx="1"/>
          </p:nvPr>
        </p:nvSpPr>
        <p:spPr>
          <a:xfrm>
            <a:off x="457200" y="1600200"/>
            <a:ext cx="7467600" cy="4873752"/>
          </a:xfrm>
        </p:spPr>
        <p:txBody>
          <a:bodyPr/>
          <a:lstStyle/>
          <a:p>
            <a:r>
              <a:rPr lang="en-US" sz="2800" dirty="0" smtClean="0">
                <a:latin typeface="Arial" pitchFamily="34" charset="0"/>
                <a:cs typeface="Arial" pitchFamily="34" charset="0"/>
              </a:rPr>
              <a:t>Compilations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Reviews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Audits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Agreed Upon Procedures/Consulting</a:t>
            </a:r>
          </a:p>
          <a:p>
            <a:pPr marL="0" indent="0">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Tax preparation</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Audits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17</a:t>
            </a:fld>
            <a:endParaRPr lang="en-US" dirty="0"/>
          </a:p>
        </p:txBody>
      </p:sp>
      <p:sp>
        <p:nvSpPr>
          <p:cNvPr id="6" name="Content Placeholder 2"/>
          <p:cNvSpPr txBox="1">
            <a:spLocks/>
          </p:cNvSpPr>
          <p:nvPr/>
        </p:nvSpPr>
        <p:spPr>
          <a:xfrm>
            <a:off x="457200" y="1600200"/>
            <a:ext cx="7467600" cy="487375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Report to grantors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Requirement to receive a loan or part of a loan agreement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Internal “check-up” of accounting controls and processes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To receive larger contributions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Methods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18</a:t>
            </a:fld>
            <a:endParaRPr lang="en-US" dirty="0"/>
          </a:p>
        </p:txBody>
      </p:sp>
      <p:sp>
        <p:nvSpPr>
          <p:cNvPr id="5" name="Content Placeholder 2"/>
          <p:cNvSpPr>
            <a:spLocks noGrp="1"/>
          </p:cNvSpPr>
          <p:nvPr>
            <p:ph sz="quarter" idx="1"/>
          </p:nvPr>
        </p:nvSpPr>
        <p:spPr>
          <a:xfrm>
            <a:off x="457200" y="1600200"/>
            <a:ext cx="7467600" cy="4873752"/>
          </a:xfrm>
        </p:spPr>
        <p:txBody>
          <a:bodyPr/>
          <a:lstStyle/>
          <a:p>
            <a:r>
              <a:rPr lang="en-US" sz="2800" dirty="0" smtClean="0">
                <a:latin typeface="Arial" pitchFamily="34" charset="0"/>
                <a:cs typeface="Arial" pitchFamily="34" charset="0"/>
              </a:rPr>
              <a:t>Accrual versus Cash Basis</a:t>
            </a:r>
          </a:p>
          <a:p>
            <a:pPr lvl="1"/>
            <a:r>
              <a:rPr lang="en-US" sz="2000" dirty="0" smtClean="0">
                <a:latin typeface="Arial" pitchFamily="34" charset="0"/>
                <a:cs typeface="Arial" pitchFamily="34" charset="0"/>
              </a:rPr>
              <a:t>Accrual basis</a:t>
            </a:r>
          </a:p>
          <a:p>
            <a:pPr lvl="2"/>
            <a:r>
              <a:rPr lang="en-US" sz="1600" dirty="0" smtClean="0">
                <a:latin typeface="Arial" pitchFamily="34" charset="0"/>
                <a:cs typeface="Arial" pitchFamily="34" charset="0"/>
              </a:rPr>
              <a:t>Generally accepted accounting principles (GAAP)</a:t>
            </a:r>
          </a:p>
          <a:p>
            <a:pPr lvl="2"/>
            <a:r>
              <a:rPr lang="en-US" sz="1600" dirty="0" smtClean="0">
                <a:latin typeface="Arial" pitchFamily="34" charset="0"/>
                <a:cs typeface="Arial" pitchFamily="34" charset="0"/>
              </a:rPr>
              <a:t>Recognize revenues when earned</a:t>
            </a:r>
          </a:p>
          <a:p>
            <a:pPr lvl="3"/>
            <a:r>
              <a:rPr lang="en-US" sz="1200" dirty="0" smtClean="0">
                <a:latin typeface="Arial" pitchFamily="34" charset="0"/>
                <a:cs typeface="Arial" pitchFamily="34" charset="0"/>
              </a:rPr>
              <a:t>Ex: You bill your grantor in July for expenses incurred (spent) in June. You receive the money in August. You should book a receivable and revenue in </a:t>
            </a:r>
            <a:r>
              <a:rPr lang="en-US" sz="1200" b="1" dirty="0" smtClean="0">
                <a:latin typeface="Arial" pitchFamily="34" charset="0"/>
                <a:cs typeface="Arial" pitchFamily="34" charset="0"/>
              </a:rPr>
              <a:t>June. </a:t>
            </a:r>
            <a:r>
              <a:rPr lang="en-US" sz="1200" dirty="0" smtClean="0">
                <a:latin typeface="Arial" pitchFamily="34" charset="0"/>
                <a:cs typeface="Arial" pitchFamily="34" charset="0"/>
              </a:rPr>
              <a:t>When the money is received, you would record cash in and reduce the receivable in </a:t>
            </a:r>
            <a:r>
              <a:rPr lang="en-US" sz="1200" b="1" dirty="0" smtClean="0">
                <a:latin typeface="Arial" pitchFamily="34" charset="0"/>
                <a:cs typeface="Arial" pitchFamily="34" charset="0"/>
              </a:rPr>
              <a:t>August.</a:t>
            </a:r>
          </a:p>
          <a:p>
            <a:pPr lvl="3"/>
            <a:r>
              <a:rPr lang="en-US" sz="1200" dirty="0" smtClean="0">
                <a:latin typeface="Arial" pitchFamily="34" charset="0"/>
                <a:cs typeface="Arial" pitchFamily="34" charset="0"/>
              </a:rPr>
              <a:t>Common receivables</a:t>
            </a:r>
          </a:p>
          <a:p>
            <a:pPr lvl="4"/>
            <a:r>
              <a:rPr lang="en-US" sz="1200" dirty="0" smtClean="0">
                <a:latin typeface="Arial" pitchFamily="34" charset="0"/>
                <a:cs typeface="Arial" pitchFamily="34" charset="0"/>
              </a:rPr>
              <a:t>Accounts receivable</a:t>
            </a:r>
          </a:p>
          <a:p>
            <a:pPr lvl="4"/>
            <a:r>
              <a:rPr lang="en-US" sz="1200" dirty="0" smtClean="0">
                <a:latin typeface="Arial" pitchFamily="34" charset="0"/>
                <a:cs typeface="Arial" pitchFamily="34" charset="0"/>
              </a:rPr>
              <a:t>Grants receivable</a:t>
            </a:r>
          </a:p>
          <a:p>
            <a:pPr lvl="4"/>
            <a:r>
              <a:rPr lang="en-US" sz="1200" dirty="0" smtClean="0">
                <a:latin typeface="Arial" pitchFamily="34" charset="0"/>
                <a:cs typeface="Arial" pitchFamily="34" charset="0"/>
              </a:rPr>
              <a:t>Pledges receivable</a:t>
            </a:r>
          </a:p>
          <a:p>
            <a:pPr lvl="2"/>
            <a:r>
              <a:rPr lang="en-US" sz="1600" dirty="0" smtClean="0">
                <a:latin typeface="Arial" pitchFamily="34" charset="0"/>
                <a:cs typeface="Arial" pitchFamily="34" charset="0"/>
              </a:rPr>
              <a:t>Recognize expenses when incurred</a:t>
            </a:r>
          </a:p>
          <a:p>
            <a:pPr lvl="3"/>
            <a:r>
              <a:rPr lang="en-US" sz="1200" dirty="0" smtClean="0">
                <a:latin typeface="Arial" pitchFamily="34" charset="0"/>
                <a:cs typeface="Arial" pitchFamily="34" charset="0"/>
              </a:rPr>
              <a:t>Ex: You receive your January electric bill in February and pay it in February. Your should record a payable and electric expense in </a:t>
            </a:r>
            <a:r>
              <a:rPr lang="en-US" sz="1200" b="1" dirty="0" smtClean="0">
                <a:latin typeface="Arial" pitchFamily="34" charset="0"/>
                <a:cs typeface="Arial" pitchFamily="34" charset="0"/>
              </a:rPr>
              <a:t>January </a:t>
            </a:r>
            <a:r>
              <a:rPr lang="en-US" sz="1200" dirty="0" smtClean="0">
                <a:latin typeface="Arial" pitchFamily="34" charset="0"/>
                <a:cs typeface="Arial" pitchFamily="34" charset="0"/>
              </a:rPr>
              <a:t>when the expense was incurred (you utilized the services). When you pay the bill in February, you should record cash out and reduce the payable in </a:t>
            </a:r>
            <a:r>
              <a:rPr lang="en-US" sz="1200" b="1" dirty="0" smtClean="0">
                <a:latin typeface="Arial" pitchFamily="34" charset="0"/>
                <a:cs typeface="Arial" pitchFamily="34" charset="0"/>
              </a:rPr>
              <a:t>February.</a:t>
            </a:r>
          </a:p>
          <a:p>
            <a:pPr lvl="3"/>
            <a:r>
              <a:rPr lang="en-US" sz="1200" dirty="0" smtClean="0">
                <a:latin typeface="Arial" pitchFamily="34" charset="0"/>
                <a:cs typeface="Arial" pitchFamily="34" charset="0"/>
              </a:rPr>
              <a:t>Common payables</a:t>
            </a:r>
          </a:p>
          <a:p>
            <a:pPr lvl="4"/>
            <a:r>
              <a:rPr lang="en-US" sz="1200" dirty="0" smtClean="0">
                <a:latin typeface="Arial" pitchFamily="34" charset="0"/>
                <a:cs typeface="Arial" pitchFamily="34" charset="0"/>
              </a:rPr>
              <a:t>Accounts payable</a:t>
            </a:r>
          </a:p>
          <a:p>
            <a:pPr lvl="4"/>
            <a:r>
              <a:rPr lang="en-US" sz="1200" dirty="0" smtClean="0">
                <a:latin typeface="Arial" pitchFamily="34" charset="0"/>
                <a:cs typeface="Arial" pitchFamily="34" charset="0"/>
              </a:rPr>
              <a:t>Accrued expenses</a:t>
            </a:r>
          </a:p>
          <a:p>
            <a:pPr lvl="4"/>
            <a:r>
              <a:rPr lang="en-US" sz="1200" dirty="0" smtClean="0">
                <a:latin typeface="Arial" pitchFamily="34" charset="0"/>
                <a:cs typeface="Arial" pitchFamily="34" charset="0"/>
              </a:rPr>
              <a:t>Deferred revenues</a:t>
            </a:r>
          </a:p>
          <a:p>
            <a:pPr marL="0" indent="0">
              <a:buNone/>
            </a:pP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Methods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19</a:t>
            </a:fld>
            <a:endParaRPr lang="en-US" dirty="0"/>
          </a:p>
        </p:txBody>
      </p:sp>
      <p:sp>
        <p:nvSpPr>
          <p:cNvPr id="5" name="Content Placeholder 2"/>
          <p:cNvSpPr>
            <a:spLocks noGrp="1"/>
          </p:cNvSpPr>
          <p:nvPr>
            <p:ph sz="quarter" idx="1"/>
          </p:nvPr>
        </p:nvSpPr>
        <p:spPr>
          <a:xfrm>
            <a:off x="457200" y="1600200"/>
            <a:ext cx="7467600" cy="4873752"/>
          </a:xfrm>
        </p:spPr>
        <p:txBody>
          <a:bodyPr/>
          <a:lstStyle/>
          <a:p>
            <a:r>
              <a:rPr lang="en-US" sz="2800" dirty="0" smtClean="0">
                <a:latin typeface="Arial" pitchFamily="34" charset="0"/>
                <a:cs typeface="Arial" pitchFamily="34" charset="0"/>
              </a:rPr>
              <a:t>Accrual versus Cash Basis</a:t>
            </a:r>
          </a:p>
          <a:p>
            <a:pPr lvl="1"/>
            <a:r>
              <a:rPr lang="en-US" sz="2000" dirty="0" smtClean="0">
                <a:latin typeface="Arial" pitchFamily="34" charset="0"/>
                <a:cs typeface="Arial" pitchFamily="34" charset="0"/>
              </a:rPr>
              <a:t>Accrual basis</a:t>
            </a:r>
          </a:p>
          <a:p>
            <a:pPr lvl="2"/>
            <a:r>
              <a:rPr lang="en-US" sz="1600" dirty="0" smtClean="0">
                <a:latin typeface="Arial" pitchFamily="34" charset="0"/>
                <a:cs typeface="Arial" pitchFamily="34" charset="0"/>
              </a:rPr>
              <a:t>Generally accepted accounting principles (GAAP)</a:t>
            </a:r>
          </a:p>
          <a:p>
            <a:pPr lvl="2"/>
            <a:r>
              <a:rPr lang="en-US" sz="1600" dirty="0" smtClean="0">
                <a:latin typeface="Arial" pitchFamily="34" charset="0"/>
                <a:cs typeface="Arial" pitchFamily="34" charset="0"/>
              </a:rPr>
              <a:t>Recognize revenues when earned</a:t>
            </a:r>
          </a:p>
          <a:p>
            <a:pPr lvl="3"/>
            <a:r>
              <a:rPr lang="en-US" sz="1200" dirty="0" smtClean="0">
                <a:latin typeface="Arial" pitchFamily="34" charset="0"/>
                <a:cs typeface="Arial" pitchFamily="34" charset="0"/>
              </a:rPr>
              <a:t>Ex: You bill your grantor in July for expenses incurred (spent) in June. You receive the money in August. You should book a receivable and revenue in </a:t>
            </a:r>
            <a:r>
              <a:rPr lang="en-US" sz="1200" b="1" dirty="0" smtClean="0">
                <a:latin typeface="Arial" pitchFamily="34" charset="0"/>
                <a:cs typeface="Arial" pitchFamily="34" charset="0"/>
              </a:rPr>
              <a:t>June. </a:t>
            </a:r>
            <a:r>
              <a:rPr lang="en-US" sz="1200" dirty="0" smtClean="0">
                <a:latin typeface="Arial" pitchFamily="34" charset="0"/>
                <a:cs typeface="Arial" pitchFamily="34" charset="0"/>
              </a:rPr>
              <a:t>When the money is received, you would record cash in and reduce the receivable in </a:t>
            </a:r>
            <a:r>
              <a:rPr lang="en-US" sz="1200" b="1" dirty="0" smtClean="0">
                <a:latin typeface="Arial" pitchFamily="34" charset="0"/>
                <a:cs typeface="Arial" pitchFamily="34" charset="0"/>
              </a:rPr>
              <a:t>August.</a:t>
            </a:r>
          </a:p>
          <a:p>
            <a:pPr lvl="3"/>
            <a:r>
              <a:rPr lang="en-US" sz="1200" dirty="0" smtClean="0">
                <a:latin typeface="Arial" pitchFamily="34" charset="0"/>
                <a:cs typeface="Arial" pitchFamily="34" charset="0"/>
              </a:rPr>
              <a:t>Common receivables</a:t>
            </a:r>
          </a:p>
          <a:p>
            <a:pPr lvl="4"/>
            <a:r>
              <a:rPr lang="en-US" sz="1200" dirty="0" smtClean="0">
                <a:latin typeface="Arial" pitchFamily="34" charset="0"/>
                <a:cs typeface="Arial" pitchFamily="34" charset="0"/>
              </a:rPr>
              <a:t>Accounts receivable</a:t>
            </a:r>
          </a:p>
          <a:p>
            <a:pPr lvl="4"/>
            <a:r>
              <a:rPr lang="en-US" sz="1200" dirty="0" smtClean="0">
                <a:latin typeface="Arial" pitchFamily="34" charset="0"/>
                <a:cs typeface="Arial" pitchFamily="34" charset="0"/>
              </a:rPr>
              <a:t>Grants receivable</a:t>
            </a:r>
          </a:p>
          <a:p>
            <a:pPr lvl="4"/>
            <a:r>
              <a:rPr lang="en-US" sz="1200" dirty="0" smtClean="0">
                <a:latin typeface="Arial" pitchFamily="34" charset="0"/>
                <a:cs typeface="Arial" pitchFamily="34" charset="0"/>
              </a:rPr>
              <a:t>Pledges receivable</a:t>
            </a:r>
          </a:p>
          <a:p>
            <a:pPr lvl="2"/>
            <a:r>
              <a:rPr lang="en-US" sz="1600" dirty="0" smtClean="0">
                <a:latin typeface="Arial" pitchFamily="34" charset="0"/>
                <a:cs typeface="Arial" pitchFamily="34" charset="0"/>
              </a:rPr>
              <a:t>Recognize expenses when incurred</a:t>
            </a:r>
          </a:p>
          <a:p>
            <a:pPr lvl="3"/>
            <a:r>
              <a:rPr lang="en-US" sz="1200" dirty="0" smtClean="0">
                <a:latin typeface="Arial" pitchFamily="34" charset="0"/>
                <a:cs typeface="Arial" pitchFamily="34" charset="0"/>
              </a:rPr>
              <a:t>Ex: You receive your January electric bill in February and pay it in February. Your should record a payable and electric expense in </a:t>
            </a:r>
            <a:r>
              <a:rPr lang="en-US" sz="1200" b="1" dirty="0" smtClean="0">
                <a:latin typeface="Arial" pitchFamily="34" charset="0"/>
                <a:cs typeface="Arial" pitchFamily="34" charset="0"/>
              </a:rPr>
              <a:t>January </a:t>
            </a:r>
            <a:r>
              <a:rPr lang="en-US" sz="1200" dirty="0" smtClean="0">
                <a:latin typeface="Arial" pitchFamily="34" charset="0"/>
                <a:cs typeface="Arial" pitchFamily="34" charset="0"/>
              </a:rPr>
              <a:t>when the expense was incurred (you utilized the services). When you pay the bill in February, you should record cash out and reduce the payable in </a:t>
            </a:r>
            <a:r>
              <a:rPr lang="en-US" sz="1200" b="1" dirty="0" smtClean="0">
                <a:latin typeface="Arial" pitchFamily="34" charset="0"/>
                <a:cs typeface="Arial" pitchFamily="34" charset="0"/>
              </a:rPr>
              <a:t>February.</a:t>
            </a:r>
          </a:p>
          <a:p>
            <a:pPr lvl="3"/>
            <a:r>
              <a:rPr lang="en-US" sz="1200" dirty="0" smtClean="0">
                <a:latin typeface="Arial" pitchFamily="34" charset="0"/>
                <a:cs typeface="Arial" pitchFamily="34" charset="0"/>
              </a:rPr>
              <a:t>Common payables</a:t>
            </a:r>
          </a:p>
          <a:p>
            <a:pPr lvl="4"/>
            <a:r>
              <a:rPr lang="en-US" sz="1200" dirty="0" smtClean="0">
                <a:latin typeface="Arial" pitchFamily="34" charset="0"/>
                <a:cs typeface="Arial" pitchFamily="34" charset="0"/>
              </a:rPr>
              <a:t>Accounts payable</a:t>
            </a:r>
          </a:p>
          <a:p>
            <a:pPr lvl="4"/>
            <a:r>
              <a:rPr lang="en-US" sz="1200" dirty="0" smtClean="0">
                <a:latin typeface="Arial" pitchFamily="34" charset="0"/>
                <a:cs typeface="Arial" pitchFamily="34" charset="0"/>
              </a:rPr>
              <a:t>Accrued expenses</a:t>
            </a:r>
          </a:p>
          <a:p>
            <a:pPr lvl="4"/>
            <a:r>
              <a:rPr lang="en-US" sz="1200" dirty="0" smtClean="0">
                <a:latin typeface="Arial" pitchFamily="34" charset="0"/>
                <a:cs typeface="Arial" pitchFamily="34" charset="0"/>
              </a:rPr>
              <a:t>Deferred revenues</a:t>
            </a:r>
          </a:p>
          <a:p>
            <a:pPr marL="0" indent="0">
              <a:buNone/>
            </a:pP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Non-profit?</a:t>
            </a:r>
            <a:endParaRPr lang="en-US" dirty="0"/>
          </a:p>
        </p:txBody>
      </p:sp>
      <p:sp>
        <p:nvSpPr>
          <p:cNvPr id="4" name="Content Placeholder 2"/>
          <p:cNvSpPr>
            <a:spLocks noGrp="1"/>
          </p:cNvSpPr>
          <p:nvPr>
            <p:ph idx="1"/>
          </p:nvPr>
        </p:nvSpPr>
        <p:spPr/>
        <p:txBody>
          <a:bodyPr>
            <a:normAutofit fontScale="92500" lnSpcReduction="10000"/>
          </a:bodyPr>
          <a:lstStyle/>
          <a:p>
            <a:r>
              <a:rPr lang="en-US" dirty="0" smtClean="0">
                <a:latin typeface="Arial" pitchFamily="34" charset="0"/>
                <a:cs typeface="Arial" pitchFamily="34" charset="0"/>
              </a:rPr>
              <a:t>A trust, corporation, or association must submit a Form 1023 to IRS to be awarded non-profit status.</a:t>
            </a:r>
          </a:p>
          <a:p>
            <a:pPr lvl="1"/>
            <a:r>
              <a:rPr lang="en-US" dirty="0" smtClean="0">
                <a:latin typeface="Arial" pitchFamily="34" charset="0"/>
                <a:cs typeface="Arial" pitchFamily="34" charset="0"/>
              </a:rPr>
              <a:t>Except Churches and organizations with less than $5,000 gross receipts – automatically exempt if requirements of section 501(c)(3) are met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non-profit is allowed to (and should) make a profit.</a:t>
            </a:r>
          </a:p>
          <a:p>
            <a:endParaRPr lang="en-US" dirty="0"/>
          </a:p>
        </p:txBody>
      </p:sp>
      <p:sp>
        <p:nvSpPr>
          <p:cNvPr id="5" name="Slide Number Placeholder 4"/>
          <p:cNvSpPr>
            <a:spLocks noGrp="1"/>
          </p:cNvSpPr>
          <p:nvPr>
            <p:ph type="sldNum" sz="quarter" idx="12"/>
          </p:nvPr>
        </p:nvSpPr>
        <p:spPr/>
        <p:txBody>
          <a:bodyPr/>
          <a:lstStyle/>
          <a:p>
            <a:fld id="{13D631ED-85E0-47E4-9E4F-640F6397B92D}"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Methods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20</a:t>
            </a:fld>
            <a:endParaRPr lang="en-US" dirty="0"/>
          </a:p>
        </p:txBody>
      </p:sp>
      <p:sp>
        <p:nvSpPr>
          <p:cNvPr id="5" name="Content Placeholder 2"/>
          <p:cNvSpPr>
            <a:spLocks noGrp="1"/>
          </p:cNvSpPr>
          <p:nvPr>
            <p:ph sz="quarter" idx="1"/>
          </p:nvPr>
        </p:nvSpPr>
        <p:spPr>
          <a:xfrm>
            <a:off x="457200" y="1600200"/>
            <a:ext cx="8534400" cy="4876800"/>
          </a:xfrm>
        </p:spPr>
        <p:txBody>
          <a:bodyPr>
            <a:normAutofit lnSpcReduction="10000"/>
          </a:bodyPr>
          <a:lstStyle/>
          <a:p>
            <a:r>
              <a:rPr lang="en-US" sz="2800" dirty="0" smtClean="0">
                <a:latin typeface="Arial" pitchFamily="34" charset="0"/>
                <a:cs typeface="Arial" pitchFamily="34" charset="0"/>
              </a:rPr>
              <a:t>Fixed assets</a:t>
            </a:r>
          </a:p>
          <a:p>
            <a:pPr lvl="1"/>
            <a:r>
              <a:rPr lang="en-US" sz="2000" dirty="0" smtClean="0">
                <a:latin typeface="Arial" pitchFamily="34" charset="0"/>
                <a:cs typeface="Arial" pitchFamily="34" charset="0"/>
              </a:rPr>
              <a:t>Assets that have useful life of one year or more and are over a certain threshold should be assets on the balance sheet instead of expenses on the income statement</a:t>
            </a:r>
          </a:p>
          <a:p>
            <a:pPr lvl="1"/>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Determine the useful life of the asset and then depreciate it over that lifetime</a:t>
            </a:r>
          </a:p>
          <a:p>
            <a:pPr lvl="2"/>
            <a:r>
              <a:rPr lang="en-US" sz="1600" dirty="0" smtClean="0">
                <a:latin typeface="Arial" pitchFamily="34" charset="0"/>
                <a:cs typeface="Arial" pitchFamily="34" charset="0"/>
              </a:rPr>
              <a:t>Ex: a purchase of a $1,200 computer might be spread over a 3-year period, at $400 per year.</a:t>
            </a:r>
          </a:p>
          <a:p>
            <a:pPr lvl="2"/>
            <a:r>
              <a:rPr lang="en-US" sz="1600" dirty="0" smtClean="0">
                <a:latin typeface="Arial" pitchFamily="34" charset="0"/>
                <a:cs typeface="Arial" pitchFamily="34" charset="0"/>
              </a:rPr>
              <a:t>Record $1,200 cash out and $1,200 computer asset</a:t>
            </a:r>
          </a:p>
          <a:p>
            <a:pPr lvl="2"/>
            <a:endParaRPr lang="en-US" sz="1600" dirty="0">
              <a:latin typeface="Arial" pitchFamily="34" charset="0"/>
              <a:cs typeface="Arial" pitchFamily="34" charset="0"/>
            </a:endParaRPr>
          </a:p>
          <a:p>
            <a:pPr lvl="1"/>
            <a:r>
              <a:rPr lang="en-US" sz="2000" dirty="0" smtClean="0">
                <a:latin typeface="Arial" pitchFamily="34" charset="0"/>
                <a:cs typeface="Arial" pitchFamily="34" charset="0"/>
              </a:rPr>
              <a:t>Each year record depreciation expense</a:t>
            </a:r>
          </a:p>
          <a:p>
            <a:pPr lvl="2"/>
            <a:r>
              <a:rPr lang="en-US" sz="1600" dirty="0" smtClean="0">
                <a:latin typeface="Arial" pitchFamily="34" charset="0"/>
                <a:cs typeface="Arial" pitchFamily="34" charset="0"/>
              </a:rPr>
              <a:t>Record $400 depreciation expense and $400 accumulated depreciation each year</a:t>
            </a:r>
          </a:p>
          <a:p>
            <a:pPr lvl="2"/>
            <a:r>
              <a:rPr lang="en-US" sz="1600" dirty="0" smtClean="0">
                <a:latin typeface="Arial" pitchFamily="34" charset="0"/>
                <a:cs typeface="Arial" pitchFamily="34" charset="0"/>
              </a:rPr>
              <a:t>Accumulated depreciation is a balance sheet item that reduces the total fixed assets</a:t>
            </a:r>
          </a:p>
          <a:p>
            <a:pPr lvl="2"/>
            <a:endParaRPr lang="en-US" sz="1600" dirty="0">
              <a:latin typeface="Arial" pitchFamily="34" charset="0"/>
              <a:cs typeface="Arial" pitchFamily="34" charset="0"/>
            </a:endParaRPr>
          </a:p>
          <a:p>
            <a:pPr lvl="1"/>
            <a:endParaRPr lang="en-US" sz="2000" dirty="0" smtClean="0">
              <a:latin typeface="Arial" pitchFamily="34" charset="0"/>
              <a:cs typeface="Arial" pitchFamily="34" charset="0"/>
            </a:endParaRPr>
          </a:p>
          <a:p>
            <a:pPr marL="0" indent="0">
              <a:buNone/>
            </a:pP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Methods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21</a:t>
            </a:fld>
            <a:endParaRPr lang="en-US" dirty="0"/>
          </a:p>
        </p:txBody>
      </p:sp>
      <p:sp>
        <p:nvSpPr>
          <p:cNvPr id="5" name="Content Placeholder 2"/>
          <p:cNvSpPr>
            <a:spLocks noGrp="1"/>
          </p:cNvSpPr>
          <p:nvPr>
            <p:ph sz="quarter" idx="1"/>
          </p:nvPr>
        </p:nvSpPr>
        <p:spPr>
          <a:xfrm>
            <a:off x="457200" y="1600200"/>
            <a:ext cx="8534400" cy="4876800"/>
          </a:xfrm>
        </p:spPr>
        <p:txBody>
          <a:bodyPr>
            <a:normAutofit/>
          </a:bodyPr>
          <a:lstStyle/>
          <a:p>
            <a:r>
              <a:rPr lang="en-US" sz="2800" dirty="0" smtClean="0">
                <a:latin typeface="Arial" pitchFamily="34" charset="0"/>
                <a:cs typeface="Arial" pitchFamily="34" charset="0"/>
              </a:rPr>
              <a:t>Loans</a:t>
            </a:r>
          </a:p>
          <a:p>
            <a:pPr lvl="1"/>
            <a:r>
              <a:rPr lang="en-US" sz="2000" dirty="0" smtClean="0">
                <a:latin typeface="Arial" pitchFamily="34" charset="0"/>
                <a:cs typeface="Arial" pitchFamily="34" charset="0"/>
              </a:rPr>
              <a:t>Loans should be recorded on the balance sheet at the total amount due</a:t>
            </a:r>
          </a:p>
          <a:p>
            <a:pPr lvl="2"/>
            <a:r>
              <a:rPr lang="en-US" sz="1600" dirty="0" smtClean="0">
                <a:latin typeface="Arial" pitchFamily="34" charset="0"/>
                <a:cs typeface="Arial" pitchFamily="34" charset="0"/>
              </a:rPr>
              <a:t>Record cash in and loan payable on the balance sheet</a:t>
            </a:r>
          </a:p>
          <a:p>
            <a:pPr lvl="2"/>
            <a:endParaRPr lang="en-US" sz="1600" dirty="0">
              <a:latin typeface="Arial" pitchFamily="34" charset="0"/>
              <a:cs typeface="Arial" pitchFamily="34" charset="0"/>
            </a:endParaRPr>
          </a:p>
          <a:p>
            <a:pPr lvl="1"/>
            <a:r>
              <a:rPr lang="en-US" sz="2000" dirty="0" smtClean="0">
                <a:latin typeface="Arial" pitchFamily="34" charset="0"/>
                <a:cs typeface="Arial" pitchFamily="34" charset="0"/>
              </a:rPr>
              <a:t>Each payment should reduce the total amount due</a:t>
            </a:r>
          </a:p>
          <a:p>
            <a:pPr lvl="2"/>
            <a:r>
              <a:rPr lang="en-US" sz="1600" dirty="0" smtClean="0">
                <a:latin typeface="Arial" pitchFamily="34" charset="0"/>
                <a:cs typeface="Arial" pitchFamily="34" charset="0"/>
              </a:rPr>
              <a:t>Record cash out and reduce the loan payable balance</a:t>
            </a:r>
          </a:p>
          <a:p>
            <a:pPr lvl="2"/>
            <a:r>
              <a:rPr lang="en-US" sz="1600" dirty="0" smtClean="0">
                <a:latin typeface="Arial" pitchFamily="34" charset="0"/>
                <a:cs typeface="Arial" pitchFamily="34" charset="0"/>
              </a:rPr>
              <a:t>If the loan has interest, split the payment into the interest expense amount and loan payable amount</a:t>
            </a:r>
          </a:p>
          <a:p>
            <a:pPr lvl="2"/>
            <a:r>
              <a:rPr lang="en-US" sz="1600" dirty="0" smtClean="0">
                <a:latin typeface="Arial" pitchFamily="34" charset="0"/>
                <a:cs typeface="Arial" pitchFamily="34" charset="0"/>
              </a:rPr>
              <a:t>Total loan balance on the balance sheet should match the loan statement</a:t>
            </a:r>
          </a:p>
          <a:p>
            <a:pPr lvl="2"/>
            <a:endParaRPr lang="en-US" sz="1600" dirty="0">
              <a:latin typeface="Arial" pitchFamily="34" charset="0"/>
              <a:cs typeface="Arial" pitchFamily="34" charset="0"/>
            </a:endParaRPr>
          </a:p>
          <a:p>
            <a:pPr lvl="1"/>
            <a:endParaRPr lang="en-US" sz="2000" dirty="0" smtClean="0">
              <a:latin typeface="Arial" pitchFamily="34" charset="0"/>
              <a:cs typeface="Arial" pitchFamily="34" charset="0"/>
            </a:endParaRPr>
          </a:p>
          <a:p>
            <a:pPr marL="0" indent="0">
              <a:buNone/>
            </a:pP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22</a:t>
            </a:fld>
            <a:endParaRPr lang="en-US" dirty="0"/>
          </a:p>
        </p:txBody>
      </p:sp>
      <p:sp>
        <p:nvSpPr>
          <p:cNvPr id="5" name="Content Placeholder 2"/>
          <p:cNvSpPr>
            <a:spLocks noGrp="1"/>
          </p:cNvSpPr>
          <p:nvPr>
            <p:ph sz="quarter" idx="1"/>
          </p:nvPr>
        </p:nvSpPr>
        <p:spPr>
          <a:xfrm>
            <a:off x="457200" y="1600200"/>
            <a:ext cx="7467600" cy="4873752"/>
          </a:xfrm>
        </p:spPr>
        <p:txBody>
          <a:bodyPr/>
          <a:lstStyle/>
          <a:p>
            <a:r>
              <a:rPr lang="en-US" sz="2800" dirty="0" smtClean="0">
                <a:latin typeface="Arial" pitchFamily="34" charset="0"/>
                <a:cs typeface="Arial" pitchFamily="34" charset="0"/>
              </a:rPr>
              <a:t>Contributions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Special events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Program fees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Grants</a:t>
            </a:r>
          </a:p>
          <a:p>
            <a:pPr marL="0" indent="0">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Unrelated business activities</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23</a:t>
            </a:fld>
            <a:endParaRPr lang="en-US" dirty="0"/>
          </a:p>
        </p:txBody>
      </p:sp>
      <p:sp>
        <p:nvSpPr>
          <p:cNvPr id="5" name="Content Placeholder 2"/>
          <p:cNvSpPr>
            <a:spLocks noGrp="1"/>
          </p:cNvSpPr>
          <p:nvPr>
            <p:ph sz="quarter" idx="1"/>
          </p:nvPr>
        </p:nvSpPr>
        <p:spPr>
          <a:xfrm>
            <a:off x="457200" y="1600200"/>
            <a:ext cx="7467600" cy="4873752"/>
          </a:xfrm>
        </p:spPr>
        <p:txBody>
          <a:bodyPr/>
          <a:lstStyle/>
          <a:p>
            <a:r>
              <a:rPr lang="en-US" sz="2800" dirty="0" smtClean="0">
                <a:latin typeface="Arial" pitchFamily="34" charset="0"/>
                <a:cs typeface="Arial" pitchFamily="34" charset="0"/>
              </a:rPr>
              <a:t>Contributions</a:t>
            </a:r>
          </a:p>
          <a:p>
            <a:pPr lvl="1"/>
            <a:r>
              <a:rPr lang="en-US" sz="2000" dirty="0" smtClean="0">
                <a:latin typeface="Arial" pitchFamily="34" charset="0"/>
                <a:cs typeface="Arial" pitchFamily="34" charset="0"/>
              </a:rPr>
              <a:t>Nonexchange transaction</a:t>
            </a:r>
          </a:p>
          <a:p>
            <a:pPr lvl="1"/>
            <a:r>
              <a:rPr lang="en-US" sz="2000" dirty="0" smtClean="0">
                <a:latin typeface="Arial" pitchFamily="34" charset="0"/>
                <a:cs typeface="Arial" pitchFamily="34" charset="0"/>
              </a:rPr>
              <a:t>Recognized when measurable and any applicable conditions have been met	</a:t>
            </a:r>
          </a:p>
          <a:p>
            <a:pPr lvl="2"/>
            <a:r>
              <a:rPr lang="en-US" sz="1600" dirty="0" smtClean="0">
                <a:latin typeface="Arial" pitchFamily="34" charset="0"/>
                <a:cs typeface="Arial" pitchFamily="34" charset="0"/>
              </a:rPr>
              <a:t>Recognize contribution revenue and cash and/or donated goods/services</a:t>
            </a:r>
          </a:p>
          <a:p>
            <a:pPr lvl="1"/>
            <a:r>
              <a:rPr lang="en-US" sz="2000" dirty="0" smtClean="0">
                <a:latin typeface="Arial" pitchFamily="34" charset="0"/>
                <a:cs typeface="Arial" pitchFamily="34" charset="0"/>
              </a:rPr>
              <a:t>Recognized at fair value </a:t>
            </a:r>
          </a:p>
          <a:p>
            <a:pPr lvl="2"/>
            <a:r>
              <a:rPr lang="en-US" sz="1600" dirty="0" smtClean="0">
                <a:latin typeface="Arial" pitchFamily="34" charset="0"/>
                <a:cs typeface="Arial" pitchFamily="34" charset="0"/>
              </a:rPr>
              <a:t>In-kind goods and services</a:t>
            </a:r>
          </a:p>
          <a:p>
            <a:pPr lvl="1"/>
            <a:r>
              <a:rPr lang="en-US" sz="2000" dirty="0" smtClean="0">
                <a:latin typeface="Arial" pitchFamily="34" charset="0"/>
                <a:cs typeface="Arial" pitchFamily="34" charset="0"/>
              </a:rPr>
              <a:t>Pledges – promises to give in the future</a:t>
            </a:r>
          </a:p>
          <a:p>
            <a:pPr lvl="2"/>
            <a:r>
              <a:rPr lang="en-US" sz="1600" dirty="0" smtClean="0">
                <a:latin typeface="Arial" pitchFamily="34" charset="0"/>
                <a:cs typeface="Arial" pitchFamily="34" charset="0"/>
              </a:rPr>
              <a:t>Should be recorded the same as other contributions</a:t>
            </a:r>
          </a:p>
          <a:p>
            <a:pPr lvl="2"/>
            <a:r>
              <a:rPr lang="en-US" sz="1600" dirty="0" smtClean="0">
                <a:latin typeface="Arial" pitchFamily="34" charset="0"/>
                <a:cs typeface="Arial" pitchFamily="34" charset="0"/>
              </a:rPr>
              <a:t>Present value considerations</a:t>
            </a:r>
          </a:p>
          <a:p>
            <a:pPr lvl="1"/>
            <a:r>
              <a:rPr lang="en-US" sz="2000" dirty="0" smtClean="0">
                <a:latin typeface="Arial" pitchFamily="34" charset="0"/>
                <a:cs typeface="Arial" pitchFamily="34" charset="0"/>
              </a:rPr>
              <a:t>Restrictions</a:t>
            </a:r>
          </a:p>
          <a:p>
            <a:pPr lvl="2"/>
            <a:r>
              <a:rPr lang="en-US" sz="1600" dirty="0" smtClean="0">
                <a:latin typeface="Arial" pitchFamily="34" charset="0"/>
                <a:cs typeface="Arial" pitchFamily="34" charset="0"/>
              </a:rPr>
              <a:t>Legal obligation to use money in accordance with donor’s wishes</a:t>
            </a:r>
          </a:p>
          <a:p>
            <a:pPr lvl="2"/>
            <a:r>
              <a:rPr lang="en-US" sz="1600" dirty="0" smtClean="0">
                <a:latin typeface="Arial" pitchFamily="34" charset="0"/>
                <a:cs typeface="Arial" pitchFamily="34" charset="0"/>
              </a:rPr>
              <a:t>Need to be tracked outside of accounting software in most cases</a:t>
            </a:r>
          </a:p>
          <a:p>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24</a:t>
            </a:fld>
            <a:endParaRPr lang="en-US" dirty="0"/>
          </a:p>
        </p:txBody>
      </p:sp>
      <p:sp>
        <p:nvSpPr>
          <p:cNvPr id="5" name="Content Placeholder 2"/>
          <p:cNvSpPr>
            <a:spLocks noGrp="1"/>
          </p:cNvSpPr>
          <p:nvPr>
            <p:ph sz="quarter" idx="1"/>
          </p:nvPr>
        </p:nvSpPr>
        <p:spPr>
          <a:xfrm>
            <a:off x="457200" y="1600200"/>
            <a:ext cx="7467600" cy="4873752"/>
          </a:xfrm>
        </p:spPr>
        <p:txBody>
          <a:bodyPr>
            <a:normAutofit/>
          </a:bodyPr>
          <a:lstStyle/>
          <a:p>
            <a:r>
              <a:rPr lang="en-US" sz="2800" dirty="0" smtClean="0">
                <a:latin typeface="Arial" pitchFamily="34" charset="0"/>
                <a:cs typeface="Arial" pitchFamily="34" charset="0"/>
              </a:rPr>
              <a:t>Special Events</a:t>
            </a:r>
          </a:p>
          <a:p>
            <a:pPr lvl="1"/>
            <a:r>
              <a:rPr lang="en-US" sz="2000" dirty="0" smtClean="0">
                <a:latin typeface="Arial" pitchFamily="34" charset="0"/>
                <a:cs typeface="Arial" pitchFamily="34" charset="0"/>
              </a:rPr>
              <a:t>Events run by the nonprofit organization, typically one or two times per year to raise funds for the organization</a:t>
            </a:r>
          </a:p>
          <a:p>
            <a:pPr lvl="1"/>
            <a:endParaRPr lang="en-US" sz="2000" dirty="0">
              <a:latin typeface="Arial" pitchFamily="34" charset="0"/>
              <a:cs typeface="Arial" pitchFamily="34" charset="0"/>
            </a:endParaRPr>
          </a:p>
          <a:p>
            <a:pPr lvl="1"/>
            <a:r>
              <a:rPr lang="en-US" sz="2000" dirty="0" smtClean="0">
                <a:latin typeface="Arial" pitchFamily="34" charset="0"/>
                <a:cs typeface="Arial" pitchFamily="34" charset="0"/>
              </a:rPr>
              <a:t>Combination of exchange and nonexchange transactions</a:t>
            </a:r>
          </a:p>
          <a:p>
            <a:pPr marL="457200" lvl="1" indent="0">
              <a:buNone/>
            </a:pPr>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Need to be sure to inform the donors of the estimated values of goods and services they received</a:t>
            </a:r>
          </a:p>
          <a:p>
            <a:pPr lvl="2"/>
            <a:r>
              <a:rPr lang="en-US" sz="1600" dirty="0" smtClean="0">
                <a:latin typeface="Arial" pitchFamily="34" charset="0"/>
                <a:cs typeface="Arial" pitchFamily="34" charset="0"/>
              </a:rPr>
              <a:t>Ex: Donor paid $150 to attend the event, however, they received meals and entertainment valued at $50. Need to inform the donor of the $50 value of goods and services received because only $100 is considered a donation</a:t>
            </a:r>
          </a:p>
          <a:p>
            <a:pPr lvl="2"/>
            <a:r>
              <a:rPr lang="en-US" sz="1600" dirty="0" smtClean="0">
                <a:latin typeface="Arial" pitchFamily="34" charset="0"/>
                <a:cs typeface="Arial" pitchFamily="34" charset="0"/>
              </a:rPr>
              <a:t>DO NOT tell them the amount they can deduct on their tax returns!!!</a:t>
            </a:r>
          </a:p>
          <a:p>
            <a:pPr lvl="2"/>
            <a:r>
              <a:rPr lang="en-US" sz="1600" dirty="0" smtClean="0">
                <a:latin typeface="Arial" pitchFamily="34" charset="0"/>
                <a:cs typeface="Arial" pitchFamily="34" charset="0"/>
              </a:rPr>
              <a:t>Potential penalties of $10 per contribution, not to exceed $5,000 per fundraising event or mailing</a:t>
            </a: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25</a:t>
            </a:fld>
            <a:endParaRPr lang="en-US" dirty="0"/>
          </a:p>
        </p:txBody>
      </p:sp>
      <p:sp>
        <p:nvSpPr>
          <p:cNvPr id="5" name="Content Placeholder 2"/>
          <p:cNvSpPr>
            <a:spLocks noGrp="1"/>
          </p:cNvSpPr>
          <p:nvPr>
            <p:ph sz="quarter" idx="1"/>
          </p:nvPr>
        </p:nvSpPr>
        <p:spPr>
          <a:xfrm>
            <a:off x="457200" y="1600200"/>
            <a:ext cx="7467600" cy="4873752"/>
          </a:xfrm>
        </p:spPr>
        <p:txBody>
          <a:bodyPr>
            <a:normAutofit/>
          </a:bodyPr>
          <a:lstStyle/>
          <a:p>
            <a:r>
              <a:rPr lang="en-US" sz="2800" dirty="0" smtClean="0">
                <a:latin typeface="Arial" pitchFamily="34" charset="0"/>
                <a:cs typeface="Arial" pitchFamily="34" charset="0"/>
              </a:rPr>
              <a:t>Program Fees</a:t>
            </a:r>
          </a:p>
          <a:p>
            <a:pPr lvl="1"/>
            <a:r>
              <a:rPr lang="en-US" sz="2000" dirty="0" smtClean="0">
                <a:latin typeface="Arial" pitchFamily="34" charset="0"/>
                <a:cs typeface="Arial" pitchFamily="34" charset="0"/>
              </a:rPr>
              <a:t>Fees charged to run your program</a:t>
            </a:r>
          </a:p>
          <a:p>
            <a:pPr lvl="2"/>
            <a:r>
              <a:rPr lang="en-US" sz="1800" dirty="0" smtClean="0">
                <a:latin typeface="Arial" pitchFamily="34" charset="0"/>
                <a:cs typeface="Arial" pitchFamily="34" charset="0"/>
              </a:rPr>
              <a:t>Usually nominal for public charities</a:t>
            </a:r>
          </a:p>
          <a:p>
            <a:pPr lvl="2"/>
            <a:r>
              <a:rPr lang="en-US" sz="1800" dirty="0" smtClean="0">
                <a:latin typeface="Arial" pitchFamily="34" charset="0"/>
                <a:cs typeface="Arial" pitchFamily="34" charset="0"/>
              </a:rPr>
              <a:t>Ex: Entrance fees for after school activities, membership dues</a:t>
            </a:r>
          </a:p>
          <a:p>
            <a:pPr lvl="2"/>
            <a:endParaRPr lang="en-US" sz="1800" dirty="0">
              <a:latin typeface="Arial" pitchFamily="34" charset="0"/>
              <a:cs typeface="Arial" pitchFamily="34" charset="0"/>
            </a:endParaRPr>
          </a:p>
          <a:p>
            <a:pPr lvl="1"/>
            <a:r>
              <a:rPr lang="en-US" sz="2200" dirty="0" smtClean="0">
                <a:latin typeface="Arial" pitchFamily="34" charset="0"/>
                <a:cs typeface="Arial" pitchFamily="34" charset="0"/>
              </a:rPr>
              <a:t>Exchange transaction</a:t>
            </a:r>
          </a:p>
          <a:p>
            <a:pPr lvl="1"/>
            <a:endParaRPr lang="en-US" sz="2200" dirty="0" smtClean="0">
              <a:latin typeface="Arial" pitchFamily="34" charset="0"/>
              <a:cs typeface="Arial" pitchFamily="34" charset="0"/>
            </a:endParaRPr>
          </a:p>
          <a:p>
            <a:pPr lvl="1"/>
            <a:r>
              <a:rPr lang="en-US" sz="2200" dirty="0" smtClean="0">
                <a:latin typeface="Arial" pitchFamily="34" charset="0"/>
                <a:cs typeface="Arial" pitchFamily="34" charset="0"/>
              </a:rPr>
              <a:t>Recognized when earned</a:t>
            </a:r>
          </a:p>
          <a:p>
            <a:pPr lvl="2"/>
            <a:endParaRPr lang="en-US" sz="12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26</a:t>
            </a:fld>
            <a:endParaRPr lang="en-US" dirty="0"/>
          </a:p>
        </p:txBody>
      </p:sp>
      <p:sp>
        <p:nvSpPr>
          <p:cNvPr id="5" name="Content Placeholder 2"/>
          <p:cNvSpPr>
            <a:spLocks noGrp="1"/>
          </p:cNvSpPr>
          <p:nvPr>
            <p:ph sz="quarter" idx="1"/>
          </p:nvPr>
        </p:nvSpPr>
        <p:spPr>
          <a:xfrm>
            <a:off x="457200" y="1600200"/>
            <a:ext cx="7467600" cy="4873752"/>
          </a:xfrm>
        </p:spPr>
        <p:txBody>
          <a:bodyPr>
            <a:normAutofit/>
          </a:bodyPr>
          <a:lstStyle/>
          <a:p>
            <a:r>
              <a:rPr lang="en-US" sz="2800" dirty="0" smtClean="0">
                <a:latin typeface="Arial" pitchFamily="34" charset="0"/>
                <a:cs typeface="Arial" pitchFamily="34" charset="0"/>
              </a:rPr>
              <a:t>Grants </a:t>
            </a:r>
          </a:p>
          <a:p>
            <a:pPr marL="857250" lvl="1" indent="-457200"/>
            <a:r>
              <a:rPr lang="en-US" sz="2400" dirty="0">
                <a:latin typeface="Arial" pitchFamily="34" charset="0"/>
                <a:cs typeface="Arial" pitchFamily="34" charset="0"/>
              </a:rPr>
              <a:t>Direct City Funding</a:t>
            </a:r>
          </a:p>
          <a:p>
            <a:pPr marL="857250" lvl="1" indent="-457200"/>
            <a:r>
              <a:rPr lang="en-US" sz="2400" dirty="0">
                <a:latin typeface="Arial" pitchFamily="34" charset="0"/>
                <a:cs typeface="Arial" pitchFamily="34" charset="0"/>
              </a:rPr>
              <a:t>Direct County Funding</a:t>
            </a:r>
          </a:p>
          <a:p>
            <a:pPr marL="857250" lvl="1" indent="-457200"/>
            <a:r>
              <a:rPr lang="en-US" sz="2400" dirty="0">
                <a:latin typeface="Arial" pitchFamily="34" charset="0"/>
                <a:cs typeface="Arial" pitchFamily="34" charset="0"/>
              </a:rPr>
              <a:t>Direct State Funding</a:t>
            </a:r>
          </a:p>
          <a:p>
            <a:pPr marL="857250" lvl="1" indent="-457200"/>
            <a:r>
              <a:rPr lang="en-US" sz="2400" dirty="0">
                <a:latin typeface="Arial" pitchFamily="34" charset="0"/>
                <a:cs typeface="Arial" pitchFamily="34" charset="0"/>
              </a:rPr>
              <a:t>Direct Federal Funding</a:t>
            </a:r>
          </a:p>
          <a:p>
            <a:pPr marL="857250" lvl="1" indent="-457200"/>
            <a:r>
              <a:rPr lang="en-US" sz="2400" dirty="0">
                <a:latin typeface="Arial" pitchFamily="34" charset="0"/>
                <a:cs typeface="Arial" pitchFamily="34" charset="0"/>
              </a:rPr>
              <a:t>Federal funding passed through the city, county or state</a:t>
            </a:r>
          </a:p>
          <a:p>
            <a:pPr lvl="2"/>
            <a:endParaRPr lang="en-US" sz="12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dirty="0" smtClean="0"/>
              <a:t>What distinguishes a Federal grant?</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27</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342900" indent="-342900">
              <a:buFont typeface="Arial" pitchFamily="34" charset="0"/>
              <a:buChar char="•"/>
            </a:pPr>
            <a:r>
              <a:rPr lang="en-US" sz="2800" dirty="0" smtClean="0">
                <a:latin typeface="Arial" pitchFamily="34" charset="0"/>
                <a:cs typeface="Arial" pitchFamily="34" charset="0"/>
              </a:rPr>
              <a:t>Federal grants start with a federal source</a:t>
            </a:r>
          </a:p>
          <a:p>
            <a:pPr marL="800100" lvl="1" indent="-342900">
              <a:buFont typeface="Arial" pitchFamily="34" charset="0"/>
              <a:buChar char="•"/>
            </a:pPr>
            <a:r>
              <a:rPr lang="en-US" sz="2800" dirty="0" smtClean="0">
                <a:latin typeface="Arial" pitchFamily="34" charset="0"/>
                <a:cs typeface="Arial" pitchFamily="34" charset="0"/>
              </a:rPr>
              <a:t>Department of Housing and Urban Development (HUD) is common</a:t>
            </a:r>
          </a:p>
          <a:p>
            <a:pPr marL="1257300" lvl="2" indent="-342900">
              <a:buFont typeface="Arial" pitchFamily="34" charset="0"/>
              <a:buChar char="•"/>
            </a:pPr>
            <a:r>
              <a:rPr lang="en-US" sz="2800" dirty="0" smtClean="0">
                <a:latin typeface="Arial" pitchFamily="34" charset="0"/>
                <a:cs typeface="Arial" pitchFamily="34" charset="0"/>
              </a:rPr>
              <a:t>A common program of HUD is the Community Development Block Grant (CDBG)</a:t>
            </a:r>
          </a:p>
          <a:p>
            <a:pPr marL="342900" indent="-342900">
              <a:buFont typeface="Arial" pitchFamily="34" charset="0"/>
              <a:buChar char="•"/>
            </a:pPr>
            <a:r>
              <a:rPr lang="en-US" sz="2800" dirty="0" smtClean="0">
                <a:latin typeface="Arial" pitchFamily="34" charset="0"/>
                <a:cs typeface="Arial" pitchFamily="34" charset="0"/>
              </a:rPr>
              <a:t>Catalog of Federal Domestic Assistance (CFDA) number</a:t>
            </a:r>
          </a:p>
          <a:p>
            <a:pPr marL="800100" lvl="1" indent="-342900">
              <a:buFont typeface="Arial" pitchFamily="34" charset="0"/>
              <a:buChar char="•"/>
            </a:pPr>
            <a:r>
              <a:rPr lang="en-US" sz="2800" dirty="0" smtClean="0">
                <a:latin typeface="Arial" pitchFamily="34" charset="0"/>
                <a:cs typeface="Arial" pitchFamily="34" charset="0"/>
              </a:rPr>
              <a:t>XX.XXX</a:t>
            </a:r>
            <a:endParaRPr lang="en-US" sz="2800" dirty="0">
              <a:latin typeface="Arial" pitchFamily="34" charset="0"/>
              <a:cs typeface="Arial" pitchFamily="34" charset="0"/>
            </a:endParaRPr>
          </a:p>
          <a:p>
            <a:pPr>
              <a:spcBef>
                <a:spcPct val="20000"/>
              </a:spcBef>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grant funds audited?</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28</a:t>
            </a:fld>
            <a:endParaRPr lang="en-US" dirty="0"/>
          </a:p>
        </p:txBody>
      </p:sp>
      <p:sp>
        <p:nvSpPr>
          <p:cNvPr id="5" name="Content Placeholder 2"/>
          <p:cNvSpPr txBox="1">
            <a:spLocks/>
          </p:cNvSpPr>
          <p:nvPr/>
        </p:nvSpPr>
        <p:spPr>
          <a:xfrm>
            <a:off x="457200" y="1600200"/>
            <a:ext cx="8229600" cy="4873752"/>
          </a:xfrm>
          <a:prstGeom prst="rect">
            <a:avLst/>
          </a:prstGeom>
        </p:spPr>
        <p:txBody>
          <a:bodyPr/>
          <a:lstStyle/>
          <a:p>
            <a:pPr marL="457200" indent="-457200">
              <a:lnSpc>
                <a:spcPct val="90000"/>
              </a:lnSpc>
              <a:buFont typeface="Arial" pitchFamily="34" charset="0"/>
              <a:buChar char="•"/>
            </a:pPr>
            <a:r>
              <a:rPr lang="en-US" sz="3200" dirty="0" smtClean="0">
                <a:latin typeface="Arial" pitchFamily="34" charset="0"/>
                <a:cs typeface="Arial" pitchFamily="34" charset="0"/>
              </a:rPr>
              <a:t>Grantor audit</a:t>
            </a:r>
          </a:p>
          <a:p>
            <a:pPr marL="457200" indent="-457200">
              <a:lnSpc>
                <a:spcPct val="90000"/>
              </a:lnSpc>
              <a:buFont typeface="Arial" pitchFamily="34" charset="0"/>
              <a:buChar char="•"/>
            </a:pPr>
            <a:endParaRPr lang="en-US" sz="3200" dirty="0" smtClean="0">
              <a:latin typeface="Arial" pitchFamily="34" charset="0"/>
              <a:cs typeface="Arial" pitchFamily="34" charset="0"/>
            </a:endParaRPr>
          </a:p>
          <a:p>
            <a:pPr marL="914400" lvl="1" indent="-457200">
              <a:lnSpc>
                <a:spcPct val="90000"/>
              </a:lnSpc>
              <a:buFont typeface="Arial" pitchFamily="34" charset="0"/>
              <a:buChar char="•"/>
            </a:pPr>
            <a:r>
              <a:rPr lang="en-US" sz="3200" dirty="0" smtClean="0">
                <a:latin typeface="Arial" pitchFamily="34" charset="0"/>
                <a:cs typeface="Arial" pitchFamily="34" charset="0"/>
              </a:rPr>
              <a:t>Compliance</a:t>
            </a:r>
          </a:p>
          <a:p>
            <a:pPr marL="914400" lvl="1" indent="-457200">
              <a:lnSpc>
                <a:spcPct val="90000"/>
              </a:lnSpc>
              <a:buFont typeface="Arial" pitchFamily="34" charset="0"/>
              <a:buChar char="•"/>
            </a:pPr>
            <a:endParaRPr lang="en-US" sz="3200" dirty="0" smtClean="0">
              <a:latin typeface="Arial" pitchFamily="34" charset="0"/>
              <a:cs typeface="Arial" pitchFamily="34" charset="0"/>
            </a:endParaRPr>
          </a:p>
          <a:p>
            <a:pPr marL="914400" lvl="1" indent="-457200">
              <a:lnSpc>
                <a:spcPct val="90000"/>
              </a:lnSpc>
              <a:buFont typeface="Arial" pitchFamily="34" charset="0"/>
              <a:buChar char="•"/>
            </a:pPr>
            <a:r>
              <a:rPr lang="en-US" sz="3200" dirty="0" smtClean="0">
                <a:latin typeface="Arial" pitchFamily="34" charset="0"/>
                <a:cs typeface="Arial" pitchFamily="34" charset="0"/>
              </a:rPr>
              <a:t>Record keeping</a:t>
            </a:r>
          </a:p>
          <a:p>
            <a:pPr marL="914400" lvl="1" indent="-457200">
              <a:lnSpc>
                <a:spcPct val="90000"/>
              </a:lnSpc>
              <a:buFont typeface="Arial" pitchFamily="34" charset="0"/>
              <a:buChar char="•"/>
            </a:pPr>
            <a:r>
              <a:rPr lang="en-US" sz="3200" dirty="0" smtClean="0">
                <a:latin typeface="Arial" pitchFamily="34" charset="0"/>
                <a:cs typeface="Arial" pitchFamily="34" charset="0"/>
              </a:rPr>
              <a:t> </a:t>
            </a:r>
          </a:p>
          <a:p>
            <a:pPr marL="914400" lvl="1" indent="-457200">
              <a:lnSpc>
                <a:spcPct val="90000"/>
              </a:lnSpc>
              <a:buFont typeface="Arial" pitchFamily="34" charset="0"/>
              <a:buChar char="•"/>
            </a:pPr>
            <a:r>
              <a:rPr lang="en-US" sz="3200" dirty="0" smtClean="0">
                <a:latin typeface="Arial" pitchFamily="34" charset="0"/>
                <a:cs typeface="Arial" pitchFamily="34" charset="0"/>
              </a:rPr>
              <a:t>Controls</a:t>
            </a:r>
          </a:p>
          <a:p>
            <a:pPr marL="914400" lvl="1" indent="-457200">
              <a:lnSpc>
                <a:spcPct val="90000"/>
              </a:lnSpc>
              <a:buFont typeface="Arial" pitchFamily="34" charset="0"/>
              <a:buChar char="•"/>
            </a:pPr>
            <a:endParaRPr lang="en-US" sz="3200" dirty="0" smtClean="0">
              <a:latin typeface="Arial" pitchFamily="34" charset="0"/>
              <a:cs typeface="Arial" pitchFamily="34" charset="0"/>
            </a:endParaRPr>
          </a:p>
          <a:p>
            <a:pPr marL="914400" lvl="1" indent="-457200">
              <a:lnSpc>
                <a:spcPct val="90000"/>
              </a:lnSpc>
              <a:buFont typeface="Arial" pitchFamily="34" charset="0"/>
              <a:buChar char="•"/>
            </a:pPr>
            <a:r>
              <a:rPr lang="en-US" sz="3200" dirty="0" smtClean="0">
                <a:latin typeface="Arial" pitchFamily="34" charset="0"/>
                <a:cs typeface="Arial" pitchFamily="34" charset="0"/>
              </a:rPr>
              <a:t>Very specific </a:t>
            </a:r>
          </a:p>
          <a:p>
            <a:pPr marL="914400" lvl="1" indent="-457200">
              <a:lnSpc>
                <a:spcPct val="90000"/>
              </a:lnSpc>
              <a:buFont typeface="Arial" pitchFamily="34" charset="0"/>
              <a:buChar char="•"/>
            </a:pPr>
            <a:endParaRPr lang="en-US" sz="2800" dirty="0">
              <a:latin typeface="Arial" pitchFamily="34" charset="0"/>
              <a:cs typeface="Arial" pitchFamily="34" charset="0"/>
            </a:endParaRPr>
          </a:p>
          <a:p>
            <a:pPr>
              <a:lnSpc>
                <a:spcPct val="90000"/>
              </a:lnSpc>
            </a:pPr>
            <a:endParaRPr lang="en-US" sz="2800" dirty="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grant funds audited?</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29</a:t>
            </a:fld>
            <a:endParaRPr lang="en-US" dirty="0"/>
          </a:p>
        </p:txBody>
      </p:sp>
      <p:sp>
        <p:nvSpPr>
          <p:cNvPr id="5" name="Content Placeholder 2"/>
          <p:cNvSpPr txBox="1">
            <a:spLocks/>
          </p:cNvSpPr>
          <p:nvPr/>
        </p:nvSpPr>
        <p:spPr>
          <a:xfrm>
            <a:off x="457200" y="1600200"/>
            <a:ext cx="8229600" cy="4873752"/>
          </a:xfrm>
          <a:prstGeom prst="rect">
            <a:avLst/>
          </a:prstGeom>
        </p:spPr>
        <p:txBody>
          <a:bodyPr/>
          <a:lstStyle/>
          <a:p>
            <a:pPr marL="457200" indent="-457200">
              <a:buFont typeface="Arial" pitchFamily="34" charset="0"/>
              <a:buChar char="•"/>
            </a:pPr>
            <a:r>
              <a:rPr lang="en-US" sz="2800" dirty="0" smtClean="0">
                <a:latin typeface="Arial" pitchFamily="34" charset="0"/>
                <a:cs typeface="Arial" pitchFamily="34" charset="0"/>
              </a:rPr>
              <a:t>Single Audit (new Uniform Grant Guidance)</a:t>
            </a:r>
          </a:p>
          <a:p>
            <a:pPr marL="914400" lvl="1" indent="-457200">
              <a:buFont typeface="Arial" pitchFamily="34" charset="0"/>
              <a:buChar char="•"/>
            </a:pPr>
            <a:endParaRPr lang="en-US" sz="2800" dirty="0" smtClean="0">
              <a:latin typeface="Arial" pitchFamily="34" charset="0"/>
              <a:cs typeface="Arial" pitchFamily="34" charset="0"/>
            </a:endParaRPr>
          </a:p>
          <a:p>
            <a:pPr marL="914400" lvl="1" indent="-457200">
              <a:buFont typeface="Arial" pitchFamily="34" charset="0"/>
              <a:buChar char="•"/>
            </a:pPr>
            <a:r>
              <a:rPr lang="en-US" sz="2400" dirty="0" smtClean="0">
                <a:latin typeface="Arial" pitchFamily="34" charset="0"/>
                <a:cs typeface="Arial" pitchFamily="34" charset="0"/>
              </a:rPr>
              <a:t>Federal award expenditures over $500,000</a:t>
            </a:r>
          </a:p>
          <a:p>
            <a:pPr marL="1371600" lvl="2" indent="-457200">
              <a:buFont typeface="Arial" pitchFamily="34" charset="0"/>
              <a:buChar char="•"/>
            </a:pPr>
            <a:r>
              <a:rPr lang="en-US" sz="2000" dirty="0" smtClean="0">
                <a:latin typeface="Arial" pitchFamily="34" charset="0"/>
                <a:cs typeface="Arial" pitchFamily="34" charset="0"/>
              </a:rPr>
              <a:t>Raised to $750,000 for fiscal years beginning on or after 1/1/15***</a:t>
            </a:r>
          </a:p>
          <a:p>
            <a:pPr marL="914400" lvl="1" indent="-457200">
              <a:buFont typeface="Arial" pitchFamily="34" charset="0"/>
              <a:buChar char="•"/>
            </a:pPr>
            <a:endParaRPr lang="en-US" sz="2800" dirty="0" smtClean="0">
              <a:latin typeface="Arial" pitchFamily="34" charset="0"/>
              <a:cs typeface="Arial" pitchFamily="34" charset="0"/>
            </a:endParaRPr>
          </a:p>
          <a:p>
            <a:pPr marL="914400" lvl="1" indent="-457200">
              <a:buFont typeface="Arial" pitchFamily="34" charset="0"/>
              <a:buChar char="•"/>
            </a:pPr>
            <a:r>
              <a:rPr lang="en-US" sz="2400" dirty="0">
                <a:latin typeface="Arial" pitchFamily="34" charset="0"/>
                <a:cs typeface="Arial" pitchFamily="34" charset="0"/>
              </a:rPr>
              <a:t>Internal controls over compliance</a:t>
            </a:r>
          </a:p>
          <a:p>
            <a:pPr marL="914400" lvl="1" indent="-457200">
              <a:buFont typeface="Arial" pitchFamily="34" charset="0"/>
              <a:buChar char="•"/>
            </a:pPr>
            <a:endParaRPr lang="en-US" sz="2800" dirty="0" smtClean="0">
              <a:latin typeface="Arial" pitchFamily="34" charset="0"/>
              <a:cs typeface="Arial" pitchFamily="34" charset="0"/>
            </a:endParaRPr>
          </a:p>
          <a:p>
            <a:pPr marL="914400" lvl="1" indent="-457200">
              <a:buFont typeface="Arial" pitchFamily="34" charset="0"/>
              <a:buChar char="•"/>
            </a:pPr>
            <a:r>
              <a:rPr lang="en-US" sz="2400" dirty="0">
                <a:latin typeface="Arial" pitchFamily="34" charset="0"/>
                <a:cs typeface="Arial" pitchFamily="34" charset="0"/>
              </a:rPr>
              <a:t>Compliance</a:t>
            </a:r>
          </a:p>
          <a:p>
            <a:pPr marL="914400" lvl="1" indent="-457200">
              <a:buFont typeface="Arial" pitchFamily="34" charset="0"/>
              <a:buChar char="•"/>
            </a:pPr>
            <a:endParaRPr lang="en-US" sz="2800" dirty="0">
              <a:latin typeface="Arial" pitchFamily="34" charset="0"/>
              <a:cs typeface="Arial" pitchFamily="34" charset="0"/>
            </a:endParaRPr>
          </a:p>
          <a:p>
            <a:pPr marL="914400" lvl="1" indent="-457200">
              <a:buFont typeface="Arial" pitchFamily="34" charset="0"/>
              <a:buChar char="•"/>
            </a:pPr>
            <a:r>
              <a:rPr lang="en-US" sz="2400" dirty="0">
                <a:latin typeface="Arial" pitchFamily="34" charset="0"/>
                <a:cs typeface="Arial" pitchFamily="34" charset="0"/>
              </a:rPr>
              <a:t>Report issued to the Federal Audit Clearinghouse (FAC) and included in financial audit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Types of Non-profits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a:t>
            </a:fld>
            <a:endParaRPr lang="en-US" dirty="0"/>
          </a:p>
        </p:txBody>
      </p:sp>
      <p:sp>
        <p:nvSpPr>
          <p:cNvPr id="6" name="Content Placeholder 2"/>
          <p:cNvSpPr>
            <a:spLocks noGrp="1"/>
          </p:cNvSpPr>
          <p:nvPr>
            <p:ph sz="quarter" idx="1"/>
          </p:nvPr>
        </p:nvSpPr>
        <p:spPr>
          <a:xfrm>
            <a:off x="838200" y="1981200"/>
            <a:ext cx="7467600" cy="1828800"/>
          </a:xfrm>
        </p:spPr>
        <p:txBody>
          <a:bodyPr>
            <a:normAutofit fontScale="92500" lnSpcReduction="10000"/>
          </a:bodyPr>
          <a:lstStyle/>
          <a:p>
            <a:r>
              <a:rPr lang="en-US" dirty="0" smtClean="0">
                <a:latin typeface="Arial" pitchFamily="34" charset="0"/>
                <a:cs typeface="Arial" pitchFamily="34" charset="0"/>
              </a:rPr>
              <a:t>501(c)(3):</a:t>
            </a:r>
          </a:p>
          <a:p>
            <a:pPr lvl="1"/>
            <a:r>
              <a:rPr lang="en-US" dirty="0" smtClean="0">
                <a:latin typeface="Arial" pitchFamily="34" charset="0"/>
                <a:cs typeface="Arial" pitchFamily="34" charset="0"/>
              </a:rPr>
              <a:t>Religious, educational,</a:t>
            </a:r>
            <a:r>
              <a:rPr lang="en-US" baseline="0" dirty="0" smtClean="0">
                <a:latin typeface="Arial" pitchFamily="34" charset="0"/>
                <a:cs typeface="Arial" pitchFamily="34" charset="0"/>
              </a:rPr>
              <a:t> charitable, etc.</a:t>
            </a:r>
          </a:p>
          <a:p>
            <a:pPr lvl="1"/>
            <a:r>
              <a:rPr lang="en-US" baseline="0" dirty="0" smtClean="0">
                <a:latin typeface="Arial" pitchFamily="34" charset="0"/>
                <a:cs typeface="Arial" pitchFamily="34" charset="0"/>
              </a:rPr>
              <a:t>Examples: Opportunity Village, St.</a:t>
            </a:r>
            <a:r>
              <a:rPr lang="en-US" dirty="0" smtClean="0">
                <a:latin typeface="Arial" pitchFamily="34" charset="0"/>
                <a:cs typeface="Arial" pitchFamily="34" charset="0"/>
              </a:rPr>
              <a:t> Jude’s Ranch for Children, SAFE House, etc</a:t>
            </a:r>
            <a:r>
              <a:rPr lang="en-US" dirty="0" smtClean="0">
                <a:solidFill>
                  <a:schemeClr val="tx2"/>
                </a:solidFill>
              </a:rPr>
              <a:t>.</a:t>
            </a:r>
          </a:p>
          <a:p>
            <a:endParaRPr lang="en-US" dirty="0"/>
          </a:p>
        </p:txBody>
      </p:sp>
      <p:sp>
        <p:nvSpPr>
          <p:cNvPr id="7" name="Content Placeholder 5"/>
          <p:cNvSpPr txBox="1">
            <a:spLocks/>
          </p:cNvSpPr>
          <p:nvPr/>
        </p:nvSpPr>
        <p:spPr>
          <a:xfrm>
            <a:off x="838200" y="3886200"/>
            <a:ext cx="7242048" cy="2133600"/>
          </a:xfrm>
          <a:prstGeom prst="rect">
            <a:avLst/>
          </a:prstGeom>
        </p:spPr>
        <p:txBody>
          <a:bodyPr anchor="t">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5500" b="0" i="0" u="none" strike="noStrike" kern="1200" cap="none" spc="0" normalizeH="0" baseline="0" noProof="0" dirty="0" smtClean="0">
                <a:ln>
                  <a:noFill/>
                </a:ln>
                <a:effectLst/>
                <a:uLnTx/>
                <a:uFillTx/>
                <a:latin typeface="Arial" pitchFamily="34" charset="0"/>
                <a:cs typeface="Arial" pitchFamily="34" charset="0"/>
              </a:rPr>
              <a:t>501(c)(6):</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200" b="0" i="0" u="none" strike="noStrike" kern="1200" cap="none" spc="0" normalizeH="0" baseline="0" noProof="0" dirty="0" smtClean="0">
                <a:ln>
                  <a:noFill/>
                </a:ln>
                <a:effectLst/>
                <a:uLnTx/>
                <a:uFillTx/>
                <a:latin typeface="Arial" pitchFamily="34" charset="0"/>
                <a:cs typeface="Arial" pitchFamily="34" charset="0"/>
              </a:rPr>
              <a:t>Business leagues, Chambers of Commerce, etc.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200" b="0" i="0" u="none" strike="noStrike" kern="1200" cap="none" spc="0" normalizeH="0" baseline="0" noProof="0" dirty="0" smtClean="0">
                <a:ln>
                  <a:noFill/>
                </a:ln>
                <a:effectLst/>
                <a:uLnTx/>
                <a:uFillTx/>
                <a:latin typeface="Arial" pitchFamily="34" charset="0"/>
                <a:cs typeface="Arial" pitchFamily="34" charset="0"/>
              </a:rPr>
              <a:t>Examples: Henderson Chamber of Commerce, Nevada State Education Association, American Polygraph Association, etc.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30</a:t>
            </a:fld>
            <a:endParaRPr lang="en-US" dirty="0"/>
          </a:p>
        </p:txBody>
      </p:sp>
      <p:sp>
        <p:nvSpPr>
          <p:cNvPr id="5" name="Content Placeholder 2"/>
          <p:cNvSpPr txBox="1">
            <a:spLocks/>
          </p:cNvSpPr>
          <p:nvPr/>
        </p:nvSpPr>
        <p:spPr>
          <a:xfrm>
            <a:off x="228600" y="1524000"/>
            <a:ext cx="8686800" cy="4873752"/>
          </a:xfrm>
          <a:prstGeom prst="rect">
            <a:avLst/>
          </a:prstGeom>
        </p:spPr>
        <p:txBody>
          <a:bodyPr/>
          <a:lstStyle/>
          <a:p>
            <a:pPr marL="693420" indent="-533400">
              <a:lnSpc>
                <a:spcPct val="90000"/>
              </a:lnSpc>
              <a:buFont typeface="Arial" pitchFamily="34" charset="0"/>
              <a:buChar char="•"/>
            </a:pPr>
            <a:r>
              <a:rPr lang="en-US" sz="2800" dirty="0" smtClean="0">
                <a:latin typeface="Arial" pitchFamily="34" charset="0"/>
                <a:cs typeface="Arial" pitchFamily="34" charset="0"/>
              </a:rPr>
              <a:t>Office of Management and Budget – manages federal grants</a:t>
            </a:r>
          </a:p>
          <a:p>
            <a:pPr marL="1150620" lvl="1" indent="-533400">
              <a:lnSpc>
                <a:spcPct val="90000"/>
              </a:lnSpc>
              <a:buFont typeface="Arial" pitchFamily="34" charset="0"/>
              <a:buChar char="•"/>
            </a:pPr>
            <a:r>
              <a:rPr lang="en-US" sz="2800" dirty="0" smtClean="0">
                <a:latin typeface="Arial" pitchFamily="34" charset="0"/>
                <a:cs typeface="Arial" pitchFamily="34" charset="0"/>
                <a:hlinkClick r:id="rId2"/>
              </a:rPr>
              <a:t>www.omb.gov/grants</a:t>
            </a:r>
            <a:endParaRPr lang="en-US" sz="2800" dirty="0">
              <a:latin typeface="Arial" pitchFamily="34" charset="0"/>
              <a:cs typeface="Arial" pitchFamily="34" charset="0"/>
            </a:endParaRPr>
          </a:p>
          <a:p>
            <a:pPr marL="1150620" lvl="1" indent="-533400">
              <a:lnSpc>
                <a:spcPct val="90000"/>
              </a:lnSpc>
              <a:buFont typeface="Arial" pitchFamily="34" charset="0"/>
              <a:buChar char="•"/>
            </a:pPr>
            <a:endParaRPr lang="en-US" sz="2800" dirty="0" smtClean="0">
              <a:latin typeface="Arial" pitchFamily="34" charset="0"/>
              <a:cs typeface="Arial" pitchFamily="34" charset="0"/>
            </a:endParaRPr>
          </a:p>
          <a:p>
            <a:pPr marL="693420" indent="-533400">
              <a:lnSpc>
                <a:spcPct val="90000"/>
              </a:lnSpc>
              <a:buFont typeface="Arial" pitchFamily="34" charset="0"/>
              <a:buChar char="•"/>
            </a:pPr>
            <a:r>
              <a:rPr lang="en-US" sz="2800" dirty="0" smtClean="0">
                <a:latin typeface="Arial" pitchFamily="34" charset="0"/>
                <a:cs typeface="Arial" pitchFamily="34" charset="0"/>
              </a:rPr>
              <a:t>Catalog of Federal Domestic Assistance – information on obtaining federal grants</a:t>
            </a:r>
          </a:p>
          <a:p>
            <a:pPr marL="1150620" lvl="1" indent="-533400">
              <a:lnSpc>
                <a:spcPct val="90000"/>
              </a:lnSpc>
              <a:buFont typeface="Arial" pitchFamily="34" charset="0"/>
              <a:buChar char="•"/>
            </a:pPr>
            <a:r>
              <a:rPr lang="en-US" sz="2800" dirty="0" smtClean="0">
                <a:latin typeface="Arial" pitchFamily="34" charset="0"/>
                <a:cs typeface="Arial" pitchFamily="34" charset="0"/>
                <a:hlinkClick r:id="rId3"/>
              </a:rPr>
              <a:t>www.cfda.gov</a:t>
            </a:r>
            <a:endParaRPr lang="en-US" sz="2800" dirty="0" smtClean="0">
              <a:latin typeface="Arial" pitchFamily="34" charset="0"/>
              <a:cs typeface="Arial" pitchFamily="34" charset="0"/>
            </a:endParaRPr>
          </a:p>
          <a:p>
            <a:pPr marL="1150620" lvl="1" indent="-533400">
              <a:lnSpc>
                <a:spcPct val="90000"/>
              </a:lnSpc>
              <a:buFont typeface="Arial" pitchFamily="34" charset="0"/>
              <a:buChar char="•"/>
            </a:pPr>
            <a:endParaRPr lang="en-US" sz="2800" dirty="0">
              <a:latin typeface="Arial" pitchFamily="34" charset="0"/>
              <a:cs typeface="Arial" pitchFamily="34" charset="0"/>
            </a:endParaRPr>
          </a:p>
          <a:p>
            <a:pPr marL="693420" indent="-533400">
              <a:lnSpc>
                <a:spcPct val="90000"/>
              </a:lnSpc>
              <a:buFont typeface="Arial" pitchFamily="34" charset="0"/>
              <a:buChar char="•"/>
            </a:pPr>
            <a:r>
              <a:rPr lang="en-US" sz="2800" dirty="0" smtClean="0">
                <a:latin typeface="Arial" pitchFamily="34" charset="0"/>
                <a:cs typeface="Arial" pitchFamily="34" charset="0"/>
              </a:rPr>
              <a:t>Federal Assistance Awards Data System – statistical information on grants</a:t>
            </a:r>
          </a:p>
          <a:p>
            <a:pPr marL="1150620" lvl="1" indent="-533400">
              <a:lnSpc>
                <a:spcPct val="90000"/>
              </a:lnSpc>
              <a:buFont typeface="Arial" pitchFamily="34" charset="0"/>
              <a:buChar char="•"/>
            </a:pPr>
            <a:r>
              <a:rPr lang="en-US" sz="2800" dirty="0">
                <a:latin typeface="Arial" pitchFamily="34" charset="0"/>
                <a:cs typeface="Arial" pitchFamily="34" charset="0"/>
                <a:hlinkClick r:id="rId4"/>
              </a:rPr>
              <a:t>http://</a:t>
            </a:r>
            <a:r>
              <a:rPr lang="en-US" sz="2800" dirty="0" smtClean="0">
                <a:latin typeface="Arial" pitchFamily="34" charset="0"/>
                <a:cs typeface="Arial" pitchFamily="34" charset="0"/>
                <a:hlinkClick r:id="rId4"/>
              </a:rPr>
              <a:t>www.census.gov/govs/www/faads.html</a:t>
            </a:r>
            <a:endParaRPr lang="en-US" sz="2800" dirty="0" smtClean="0">
              <a:latin typeface="Arial" pitchFamily="34" charset="0"/>
              <a:cs typeface="Arial" pitchFamily="34" charset="0"/>
            </a:endParaRPr>
          </a:p>
          <a:p>
            <a:pPr marL="1150620" lvl="1" indent="-533400">
              <a:lnSpc>
                <a:spcPct val="90000"/>
              </a:lnSpc>
              <a:buFont typeface="Arial" pitchFamily="34" charset="0"/>
              <a:buChar char="•"/>
            </a:pPr>
            <a:endParaRPr lang="en-US" sz="2800" dirty="0">
              <a:latin typeface="Arial" pitchFamily="34" charset="0"/>
              <a:cs typeface="Arial" pitchFamily="34" charset="0"/>
            </a:endParaRPr>
          </a:p>
          <a:p>
            <a:pPr marL="1150620" lvl="1" indent="-533400">
              <a:lnSpc>
                <a:spcPct val="90000"/>
              </a:lnSpc>
              <a:buFont typeface="Arial" pitchFamily="34" charset="0"/>
              <a:buChar char="•"/>
            </a:pPr>
            <a:endParaRPr lang="en-US" sz="2800" dirty="0" smtClean="0">
              <a:latin typeface="Arial" pitchFamily="34" charset="0"/>
              <a:cs typeface="Arial" pitchFamily="34" charset="0"/>
            </a:endParaRPr>
          </a:p>
          <a:p>
            <a:pPr marL="1150620" lvl="1" indent="-533400">
              <a:lnSpc>
                <a:spcPct val="90000"/>
              </a:lnSpc>
              <a:buFont typeface="Arial" pitchFamily="34" charset="0"/>
              <a:buChar char="•"/>
            </a:pPr>
            <a:endParaRPr lang="en-US" sz="2800" dirty="0">
              <a:latin typeface="Arial" pitchFamily="34" charset="0"/>
              <a:cs typeface="Arial" pitchFamily="34" charset="0"/>
            </a:endParaRPr>
          </a:p>
          <a:p>
            <a:pPr marL="693420" indent="-533400">
              <a:lnSpc>
                <a:spcPct val="90000"/>
              </a:lnSpc>
              <a:buFont typeface="Arial" pitchFamily="34" charset="0"/>
              <a:buChar char="•"/>
            </a:pP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31</a:t>
            </a:fld>
            <a:endParaRPr lang="en-US" dirty="0"/>
          </a:p>
        </p:txBody>
      </p:sp>
      <p:sp>
        <p:nvSpPr>
          <p:cNvPr id="5" name="Content Placeholder 2"/>
          <p:cNvSpPr txBox="1">
            <a:spLocks/>
          </p:cNvSpPr>
          <p:nvPr/>
        </p:nvSpPr>
        <p:spPr>
          <a:xfrm>
            <a:off x="228600" y="1524000"/>
            <a:ext cx="8686800" cy="4873752"/>
          </a:xfrm>
          <a:prstGeom prst="rect">
            <a:avLst/>
          </a:prstGeom>
        </p:spPr>
        <p:txBody>
          <a:bodyPr/>
          <a:lstStyle/>
          <a:p>
            <a:pPr marL="693420" indent="-533400">
              <a:lnSpc>
                <a:spcPct val="90000"/>
              </a:lnSpc>
              <a:buFont typeface="Arial" pitchFamily="34" charset="0"/>
              <a:buChar char="•"/>
            </a:pPr>
            <a:r>
              <a:rPr lang="en-US" sz="2800" dirty="0" smtClean="0">
                <a:latin typeface="Arial" pitchFamily="34" charset="0"/>
                <a:cs typeface="Arial" pitchFamily="34" charset="0"/>
              </a:rPr>
              <a:t>Federal Audit Clearinghouse – results of grantee audits</a:t>
            </a:r>
          </a:p>
          <a:p>
            <a:pPr marL="1150620" lvl="1" indent="-533400">
              <a:lnSpc>
                <a:spcPct val="90000"/>
              </a:lnSpc>
              <a:buFont typeface="Arial" pitchFamily="34" charset="0"/>
              <a:buChar char="•"/>
            </a:pPr>
            <a:r>
              <a:rPr lang="en-US" sz="2800" dirty="0">
                <a:latin typeface="Arial" pitchFamily="34" charset="0"/>
                <a:cs typeface="Arial" pitchFamily="34" charset="0"/>
                <a:hlinkClick r:id="rId2"/>
              </a:rPr>
              <a:t>http://harvester.census.gov/sac</a:t>
            </a:r>
            <a:r>
              <a:rPr lang="en-US" sz="2800" dirty="0" smtClean="0">
                <a:latin typeface="Arial" pitchFamily="34" charset="0"/>
                <a:cs typeface="Arial" pitchFamily="34" charset="0"/>
                <a:hlinkClick r:id="rId2"/>
              </a:rPr>
              <a:t>/</a:t>
            </a:r>
            <a:endParaRPr lang="en-US" sz="2800" dirty="0" smtClean="0">
              <a:latin typeface="Arial" pitchFamily="34" charset="0"/>
              <a:cs typeface="Arial" pitchFamily="34" charset="0"/>
            </a:endParaRPr>
          </a:p>
          <a:p>
            <a:pPr marL="617220" lvl="1">
              <a:lnSpc>
                <a:spcPct val="90000"/>
              </a:lnSpc>
            </a:pPr>
            <a:endParaRPr lang="en-US" sz="2800" dirty="0" smtClean="0">
              <a:latin typeface="Arial" pitchFamily="34" charset="0"/>
              <a:cs typeface="Arial" pitchFamily="34" charset="0"/>
            </a:endParaRPr>
          </a:p>
          <a:p>
            <a:pPr marL="693420" indent="-533400">
              <a:lnSpc>
                <a:spcPct val="90000"/>
              </a:lnSpc>
              <a:buFont typeface="Arial" pitchFamily="34" charset="0"/>
              <a:buChar char="•"/>
            </a:pPr>
            <a:r>
              <a:rPr lang="en-US" sz="2800" dirty="0" smtClean="0">
                <a:latin typeface="Arial" pitchFamily="34" charset="0"/>
                <a:cs typeface="Arial" pitchFamily="34" charset="0"/>
              </a:rPr>
              <a:t>Grants.gov – portal to find and apply for federal grants</a:t>
            </a:r>
          </a:p>
          <a:p>
            <a:pPr marL="1150620" lvl="1" indent="-533400">
              <a:lnSpc>
                <a:spcPct val="90000"/>
              </a:lnSpc>
              <a:buFont typeface="Arial" pitchFamily="34" charset="0"/>
              <a:buChar char="•"/>
            </a:pPr>
            <a:r>
              <a:rPr lang="en-US" sz="2800" dirty="0">
                <a:latin typeface="Arial" pitchFamily="34" charset="0"/>
                <a:cs typeface="Arial" pitchFamily="34" charset="0"/>
                <a:hlinkClick r:id="rId3"/>
              </a:rPr>
              <a:t>http://www.grants.gov</a:t>
            </a:r>
            <a:r>
              <a:rPr lang="en-US" sz="2800" dirty="0" smtClean="0">
                <a:latin typeface="Arial" pitchFamily="34" charset="0"/>
                <a:cs typeface="Arial" pitchFamily="34" charset="0"/>
                <a:hlinkClick r:id="rId3"/>
              </a:rPr>
              <a:t>/</a:t>
            </a:r>
            <a:endParaRPr lang="en-US" sz="2800" dirty="0" smtClean="0">
              <a:latin typeface="Arial" pitchFamily="34" charset="0"/>
              <a:cs typeface="Arial" pitchFamily="34" charset="0"/>
            </a:endParaRPr>
          </a:p>
          <a:p>
            <a:pPr marL="617220" lvl="1">
              <a:lnSpc>
                <a:spcPct val="90000"/>
              </a:lnSpc>
            </a:pPr>
            <a:endParaRPr lang="en-US" sz="2800" dirty="0">
              <a:latin typeface="Arial" pitchFamily="34" charset="0"/>
              <a:cs typeface="Arial" pitchFamily="34" charset="0"/>
            </a:endParaRPr>
          </a:p>
          <a:p>
            <a:pPr marL="1150620" lvl="1" indent="-533400">
              <a:lnSpc>
                <a:spcPct val="90000"/>
              </a:lnSpc>
              <a:buFont typeface="Arial" pitchFamily="34" charset="0"/>
              <a:buChar char="•"/>
            </a:pPr>
            <a:endParaRPr lang="en-US" sz="2800" dirty="0" smtClean="0">
              <a:latin typeface="Arial" pitchFamily="34" charset="0"/>
              <a:cs typeface="Arial" pitchFamily="34" charset="0"/>
            </a:endParaRPr>
          </a:p>
          <a:p>
            <a:pPr marL="617220" lvl="1">
              <a:lnSpc>
                <a:spcPct val="90000"/>
              </a:lnSpc>
            </a:pPr>
            <a:endParaRPr lang="en-US" sz="2800" dirty="0">
              <a:latin typeface="Arial" pitchFamily="34" charset="0"/>
              <a:cs typeface="Arial" pitchFamily="34" charset="0"/>
            </a:endParaRPr>
          </a:p>
          <a:p>
            <a:pPr marL="1150620" lvl="1" indent="-533400">
              <a:lnSpc>
                <a:spcPct val="90000"/>
              </a:lnSpc>
              <a:buFont typeface="Arial" pitchFamily="34" charset="0"/>
              <a:buChar char="•"/>
            </a:pPr>
            <a:endParaRPr lang="en-US" sz="2800" dirty="0" smtClean="0">
              <a:latin typeface="Arial" pitchFamily="34" charset="0"/>
              <a:cs typeface="Arial" pitchFamily="34" charset="0"/>
            </a:endParaRPr>
          </a:p>
          <a:p>
            <a:pPr marL="1150620" lvl="1" indent="-533400">
              <a:lnSpc>
                <a:spcPct val="90000"/>
              </a:lnSpc>
              <a:buFont typeface="Arial" pitchFamily="34" charset="0"/>
              <a:buChar char="•"/>
            </a:pPr>
            <a:endParaRPr lang="en-US" sz="2800" dirty="0">
              <a:latin typeface="Arial" pitchFamily="34" charset="0"/>
              <a:cs typeface="Arial" pitchFamily="34" charset="0"/>
            </a:endParaRPr>
          </a:p>
          <a:p>
            <a:pPr marL="693420" indent="-533400">
              <a:lnSpc>
                <a:spcPct val="90000"/>
              </a:lnSpc>
              <a:buFont typeface="Arial" pitchFamily="34" charset="0"/>
              <a:buChar char="•"/>
            </a:pP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32</a:t>
            </a:fld>
            <a:endParaRPr lang="en-US" dirty="0"/>
          </a:p>
        </p:txBody>
      </p:sp>
      <p:sp>
        <p:nvSpPr>
          <p:cNvPr id="5" name="Content Placeholder 2"/>
          <p:cNvSpPr>
            <a:spLocks noGrp="1"/>
          </p:cNvSpPr>
          <p:nvPr>
            <p:ph sz="quarter" idx="1"/>
          </p:nvPr>
        </p:nvSpPr>
        <p:spPr>
          <a:xfrm>
            <a:off x="457200" y="1600200"/>
            <a:ext cx="7467600" cy="4873752"/>
          </a:xfrm>
        </p:spPr>
        <p:txBody>
          <a:bodyPr>
            <a:normAutofit/>
          </a:bodyPr>
          <a:lstStyle/>
          <a:p>
            <a:r>
              <a:rPr lang="en-US" sz="2800" dirty="0" smtClean="0">
                <a:latin typeface="Arial" pitchFamily="34" charset="0"/>
                <a:cs typeface="Arial" pitchFamily="34" charset="0"/>
              </a:rPr>
              <a:t>Unrelated Business Activities</a:t>
            </a:r>
          </a:p>
          <a:p>
            <a:pPr lvl="1">
              <a:defRPr/>
            </a:pPr>
            <a:r>
              <a:rPr lang="en-US" sz="2100" dirty="0">
                <a:latin typeface="Arial" pitchFamily="34" charset="0"/>
                <a:cs typeface="Arial" pitchFamily="34" charset="0"/>
              </a:rPr>
              <a:t>Trade or business which is regularly carried on and is not substantially related to the furthering of the exempt organization’s </a:t>
            </a:r>
            <a:r>
              <a:rPr lang="en-US" sz="2100" dirty="0" smtClean="0">
                <a:latin typeface="Arial" pitchFamily="34" charset="0"/>
                <a:cs typeface="Arial" pitchFamily="34" charset="0"/>
              </a:rPr>
              <a:t>purpose</a:t>
            </a:r>
          </a:p>
          <a:p>
            <a:pPr marL="457200" lvl="1" indent="0">
              <a:buNone/>
              <a:defRPr/>
            </a:pPr>
            <a:endParaRPr lang="en-US" sz="2100" dirty="0" smtClean="0">
              <a:latin typeface="Arial" pitchFamily="34" charset="0"/>
              <a:cs typeface="Arial" pitchFamily="34" charset="0"/>
            </a:endParaRPr>
          </a:p>
          <a:p>
            <a:pPr lvl="1">
              <a:defRPr/>
            </a:pPr>
            <a:r>
              <a:rPr lang="en-US" sz="2100" dirty="0" smtClean="0">
                <a:latin typeface="Arial" pitchFamily="34" charset="0"/>
                <a:cs typeface="Arial" pitchFamily="34" charset="0"/>
              </a:rPr>
              <a:t>The following activities are NOT considered unrelated business activities:</a:t>
            </a:r>
          </a:p>
          <a:p>
            <a:pPr lvl="2">
              <a:defRPr/>
            </a:pPr>
            <a:r>
              <a:rPr lang="en-US" sz="1700" dirty="0" smtClean="0">
                <a:latin typeface="Arial" pitchFamily="34" charset="0"/>
                <a:cs typeface="Arial" pitchFamily="34" charset="0"/>
              </a:rPr>
              <a:t>Interest, dividends, and royalties on investments</a:t>
            </a:r>
          </a:p>
          <a:p>
            <a:pPr lvl="2">
              <a:defRPr/>
            </a:pPr>
            <a:r>
              <a:rPr lang="en-US" sz="1700" dirty="0" smtClean="0">
                <a:latin typeface="Arial" pitchFamily="34" charset="0"/>
                <a:cs typeface="Arial" pitchFamily="34" charset="0"/>
              </a:rPr>
              <a:t>Rental income if there is no mortgage on the property</a:t>
            </a:r>
          </a:p>
          <a:p>
            <a:pPr lvl="2">
              <a:defRPr/>
            </a:pPr>
            <a:r>
              <a:rPr lang="en-US" sz="1700" dirty="0" smtClean="0">
                <a:latin typeface="Arial" pitchFamily="34" charset="0"/>
                <a:cs typeface="Arial" pitchFamily="34" charset="0"/>
              </a:rPr>
              <a:t>Work performed substantially (85%) by volunteers</a:t>
            </a:r>
          </a:p>
          <a:p>
            <a:pPr lvl="2">
              <a:defRPr/>
            </a:pPr>
            <a:r>
              <a:rPr lang="en-US" sz="1700" dirty="0" smtClean="0">
                <a:latin typeface="Arial" pitchFamily="34" charset="0"/>
                <a:cs typeface="Arial" pitchFamily="34" charset="0"/>
              </a:rPr>
              <a:t>Selling donated goods</a:t>
            </a:r>
          </a:p>
          <a:p>
            <a:pPr lvl="2">
              <a:defRPr/>
            </a:pPr>
            <a:r>
              <a:rPr lang="en-US" sz="1700" dirty="0" smtClean="0">
                <a:latin typeface="Arial" pitchFamily="34" charset="0"/>
                <a:cs typeface="Arial" pitchFamily="34" charset="0"/>
              </a:rPr>
              <a:t>Convenience of members</a:t>
            </a:r>
            <a:endParaRPr lang="en-US" sz="1700" dirty="0">
              <a:latin typeface="Arial" pitchFamily="34" charset="0"/>
              <a:cs typeface="Arial" pitchFamily="34" charset="0"/>
            </a:endParaRPr>
          </a:p>
          <a:p>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33</a:t>
            </a:fld>
            <a:endParaRPr lang="en-US" dirty="0"/>
          </a:p>
        </p:txBody>
      </p:sp>
      <p:sp>
        <p:nvSpPr>
          <p:cNvPr id="5" name="Content Placeholder 2"/>
          <p:cNvSpPr>
            <a:spLocks noGrp="1"/>
          </p:cNvSpPr>
          <p:nvPr>
            <p:ph sz="quarter" idx="1"/>
          </p:nvPr>
        </p:nvSpPr>
        <p:spPr>
          <a:xfrm>
            <a:off x="457200" y="1600200"/>
            <a:ext cx="8305800" cy="4873752"/>
          </a:xfrm>
        </p:spPr>
        <p:txBody>
          <a:bodyPr>
            <a:normAutofit fontScale="92500" lnSpcReduction="10000"/>
          </a:bodyPr>
          <a:lstStyle/>
          <a:p>
            <a:r>
              <a:rPr lang="en-US" sz="2800" dirty="0" smtClean="0">
                <a:latin typeface="Arial" pitchFamily="34" charset="0"/>
                <a:cs typeface="Arial" pitchFamily="34" charset="0"/>
              </a:rPr>
              <a:t>Unrelated Business Activities</a:t>
            </a:r>
          </a:p>
          <a:p>
            <a:pPr lvl="1">
              <a:defRPr/>
            </a:pPr>
            <a:r>
              <a:rPr lang="en-US" sz="2100" dirty="0" smtClean="0">
                <a:latin typeface="Arial" pitchFamily="34" charset="0"/>
                <a:cs typeface="Arial" pitchFamily="34" charset="0"/>
              </a:rPr>
              <a:t>The following activities are common types of unrelated business activities:</a:t>
            </a:r>
          </a:p>
          <a:p>
            <a:pPr lvl="2">
              <a:defRPr/>
            </a:pPr>
            <a:r>
              <a:rPr lang="en-US" sz="1700" dirty="0" smtClean="0">
                <a:latin typeface="Arial" pitchFamily="34" charset="0"/>
                <a:cs typeface="Arial" pitchFamily="34" charset="0"/>
              </a:rPr>
              <a:t>Rental income where property has a mortgage</a:t>
            </a:r>
          </a:p>
          <a:p>
            <a:pPr lvl="2">
              <a:defRPr/>
            </a:pPr>
            <a:r>
              <a:rPr lang="en-US" sz="1700" dirty="0" smtClean="0">
                <a:latin typeface="Arial" pitchFamily="34" charset="0"/>
                <a:cs typeface="Arial" pitchFamily="34" charset="0"/>
              </a:rPr>
              <a:t>Personal property</a:t>
            </a:r>
          </a:p>
          <a:p>
            <a:pPr lvl="2">
              <a:defRPr/>
            </a:pPr>
            <a:r>
              <a:rPr lang="en-US" sz="1700" dirty="0" smtClean="0">
                <a:latin typeface="Arial" pitchFamily="34" charset="0"/>
                <a:cs typeface="Arial" pitchFamily="34" charset="0"/>
              </a:rPr>
              <a:t>Cell towers – are you renting real property or personal property?</a:t>
            </a:r>
          </a:p>
          <a:p>
            <a:pPr lvl="2">
              <a:defRPr/>
            </a:pPr>
            <a:r>
              <a:rPr lang="en-US" sz="1700" dirty="0" smtClean="0">
                <a:latin typeface="Arial" pitchFamily="34" charset="0"/>
                <a:cs typeface="Arial" pitchFamily="34" charset="0"/>
              </a:rPr>
              <a:t>Parking lots open to the general public</a:t>
            </a:r>
          </a:p>
          <a:p>
            <a:pPr lvl="2">
              <a:defRPr/>
            </a:pPr>
            <a:r>
              <a:rPr lang="en-US" sz="1700" dirty="0" smtClean="0">
                <a:latin typeface="Arial" pitchFamily="34" charset="0"/>
                <a:cs typeface="Arial" pitchFamily="34" charset="0"/>
              </a:rPr>
              <a:t>Advertising</a:t>
            </a:r>
          </a:p>
          <a:p>
            <a:pPr lvl="3">
              <a:defRPr/>
            </a:pPr>
            <a:r>
              <a:rPr lang="en-US" sz="1400" dirty="0"/>
              <a:t>Includes messages containing qualitative or comparative language, price information or other indications of savings or value, and endorsement, or inducement to purchase, sell, or use any company, services, facility, or product.</a:t>
            </a:r>
          </a:p>
          <a:p>
            <a:pPr lvl="3">
              <a:defRPr/>
            </a:pPr>
            <a:r>
              <a:rPr lang="en-US" sz="1400" dirty="0" smtClean="0"/>
              <a:t>Website </a:t>
            </a:r>
            <a:r>
              <a:rPr lang="en-US" sz="1400" dirty="0"/>
              <a:t>links/banner ads</a:t>
            </a:r>
          </a:p>
          <a:p>
            <a:pPr lvl="4">
              <a:defRPr/>
            </a:pPr>
            <a:r>
              <a:rPr lang="en-US" sz="1400" dirty="0" smtClean="0"/>
              <a:t>IRS </a:t>
            </a:r>
            <a:r>
              <a:rPr lang="en-US" sz="1400" dirty="0"/>
              <a:t>rules that links from exempt organization’s website to businesses providing services to its members, and online banner ads for these companies, did not create UBI problems</a:t>
            </a:r>
          </a:p>
          <a:p>
            <a:pPr lvl="3">
              <a:defRPr/>
            </a:pPr>
            <a:r>
              <a:rPr lang="en-US" sz="1400" dirty="0"/>
              <a:t>Circulation income</a:t>
            </a:r>
          </a:p>
          <a:p>
            <a:pPr lvl="4">
              <a:defRPr/>
            </a:pPr>
            <a:r>
              <a:rPr lang="en-US" sz="1400" dirty="0"/>
              <a:t>If cost of newsletter is part of dues, must allocate portion of dues to newsletter income (UBI)</a:t>
            </a:r>
          </a:p>
          <a:p>
            <a:pPr lvl="3">
              <a:defRPr/>
            </a:pPr>
            <a:r>
              <a:rPr lang="en-US" sz="1400" dirty="0"/>
              <a:t>Exceptions</a:t>
            </a:r>
          </a:p>
          <a:p>
            <a:pPr lvl="4">
              <a:defRPr/>
            </a:pPr>
            <a:r>
              <a:rPr lang="en-US" sz="1400" dirty="0"/>
              <a:t>Not regularly carried on</a:t>
            </a:r>
          </a:p>
          <a:p>
            <a:pPr lvl="4">
              <a:defRPr/>
            </a:pPr>
            <a:r>
              <a:rPr lang="en-US" sz="1400" dirty="0"/>
              <a:t>Volunteer exception</a:t>
            </a:r>
          </a:p>
          <a:p>
            <a:pPr lvl="3">
              <a:defRPr/>
            </a:pPr>
            <a:endParaRPr lang="en-US" sz="1300" dirty="0" smtClean="0">
              <a:latin typeface="Arial" pitchFamily="34" charset="0"/>
              <a:cs typeface="Arial" pitchFamily="34" charset="0"/>
            </a:endParaRPr>
          </a:p>
          <a:p>
            <a:pPr marL="457200" lvl="1" indent="0">
              <a:buNone/>
              <a:defRPr/>
            </a:pPr>
            <a:endParaRPr lang="en-US" sz="2100" dirty="0" smtClean="0">
              <a:latin typeface="Arial" pitchFamily="34" charset="0"/>
              <a:cs typeface="Arial" pitchFamily="34" charset="0"/>
            </a:endParaRPr>
          </a:p>
          <a:p>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Unrelated Business Income Tax</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34</a:t>
            </a:fld>
            <a:endParaRPr lang="en-US" dirty="0"/>
          </a:p>
        </p:txBody>
      </p:sp>
      <p:sp>
        <p:nvSpPr>
          <p:cNvPr id="5" name="Rectangle 3"/>
          <p:cNvSpPr txBox="1">
            <a:spLocks noChangeArrowheads="1"/>
          </p:cNvSpPr>
          <p:nvPr/>
        </p:nvSpPr>
        <p:spPr>
          <a:xfrm>
            <a:off x="152400" y="1447800"/>
            <a:ext cx="8839200" cy="5029200"/>
          </a:xfrm>
          <a:prstGeom prst="rect">
            <a:avLst/>
          </a:prstGeom>
          <a:ln/>
        </p:spPr>
        <p:txBody>
          <a:bodyPr/>
          <a:lstStyle/>
          <a:p>
            <a:pPr marL="457200" lvl="0" indent="-457200">
              <a:lnSpc>
                <a:spcPct val="90000"/>
              </a:lnSpc>
              <a:spcBef>
                <a:spcPct val="20000"/>
              </a:spcBef>
              <a:buFont typeface="Arial" pitchFamily="34" charset="0"/>
              <a:buChar char="•"/>
              <a:defRPr/>
            </a:pPr>
            <a:r>
              <a:rPr lang="en-US" sz="1900" dirty="0">
                <a:latin typeface="Arial" pitchFamily="34" charset="0"/>
                <a:cs typeface="Arial" pitchFamily="34" charset="0"/>
              </a:rPr>
              <a:t>Calculated on Form </a:t>
            </a:r>
            <a:r>
              <a:rPr lang="en-US" sz="1900" dirty="0" smtClean="0">
                <a:latin typeface="Arial" pitchFamily="34" charset="0"/>
                <a:cs typeface="Arial" pitchFamily="34" charset="0"/>
              </a:rPr>
              <a:t>990-T</a:t>
            </a:r>
          </a:p>
          <a:p>
            <a:pPr marL="457200" lvl="0" indent="-457200">
              <a:lnSpc>
                <a:spcPct val="90000"/>
              </a:lnSpc>
              <a:spcBef>
                <a:spcPct val="20000"/>
              </a:spcBef>
              <a:buFont typeface="Arial" pitchFamily="34" charset="0"/>
              <a:buChar char="•"/>
              <a:defRPr/>
            </a:pPr>
            <a:endParaRPr lang="en-US" sz="1900" dirty="0">
              <a:latin typeface="Arial" pitchFamily="34" charset="0"/>
              <a:cs typeface="Arial" pitchFamily="34" charset="0"/>
            </a:endParaRPr>
          </a:p>
          <a:p>
            <a:pPr marL="457200" lvl="0" indent="-457200">
              <a:lnSpc>
                <a:spcPct val="90000"/>
              </a:lnSpc>
              <a:spcBef>
                <a:spcPct val="20000"/>
              </a:spcBef>
              <a:buFont typeface="Arial" pitchFamily="34" charset="0"/>
              <a:buChar char="•"/>
              <a:defRPr/>
            </a:pPr>
            <a:r>
              <a:rPr lang="en-US" sz="1900" dirty="0">
                <a:latin typeface="Arial" pitchFamily="34" charset="0"/>
                <a:cs typeface="Arial" pitchFamily="34" charset="0"/>
              </a:rPr>
              <a:t>Specific deduction of $</a:t>
            </a:r>
            <a:r>
              <a:rPr lang="en-US" sz="1900" dirty="0" smtClean="0">
                <a:latin typeface="Arial" pitchFamily="34" charset="0"/>
                <a:cs typeface="Arial" pitchFamily="34" charset="0"/>
              </a:rPr>
              <a:t>1,000</a:t>
            </a:r>
          </a:p>
          <a:p>
            <a:pPr marL="457200" lvl="0" indent="-457200">
              <a:lnSpc>
                <a:spcPct val="90000"/>
              </a:lnSpc>
              <a:spcBef>
                <a:spcPct val="20000"/>
              </a:spcBef>
              <a:buFont typeface="Arial" pitchFamily="34" charset="0"/>
              <a:buChar char="•"/>
              <a:defRPr/>
            </a:pPr>
            <a:endParaRPr lang="en-US" sz="1900" dirty="0">
              <a:latin typeface="Arial" pitchFamily="34" charset="0"/>
              <a:cs typeface="Arial" pitchFamily="34" charset="0"/>
            </a:endParaRPr>
          </a:p>
          <a:p>
            <a:pPr marL="457200" lvl="0" indent="-457200">
              <a:lnSpc>
                <a:spcPct val="90000"/>
              </a:lnSpc>
              <a:spcBef>
                <a:spcPct val="20000"/>
              </a:spcBef>
              <a:buFont typeface="Arial" pitchFamily="34" charset="0"/>
              <a:buChar char="•"/>
              <a:defRPr/>
            </a:pPr>
            <a:r>
              <a:rPr lang="en-US" sz="1900" dirty="0">
                <a:latin typeface="Arial" pitchFamily="34" charset="0"/>
                <a:cs typeface="Arial" pitchFamily="34" charset="0"/>
              </a:rPr>
              <a:t>If gross income from unrelated business activities exceed $1,000, then UBI is reduced by </a:t>
            </a:r>
            <a:r>
              <a:rPr lang="en-US" sz="1900" dirty="0" smtClean="0">
                <a:latin typeface="Arial" pitchFamily="34" charset="0"/>
                <a:cs typeface="Arial" pitchFamily="34" charset="0"/>
              </a:rPr>
              <a:t>expenses</a:t>
            </a:r>
          </a:p>
          <a:p>
            <a:pPr marL="914400" lvl="1" indent="-457200">
              <a:lnSpc>
                <a:spcPct val="90000"/>
              </a:lnSpc>
              <a:spcBef>
                <a:spcPct val="20000"/>
              </a:spcBef>
              <a:buFont typeface="Arial" pitchFamily="34" charset="0"/>
              <a:buChar char="•"/>
              <a:defRPr/>
            </a:pPr>
            <a:r>
              <a:rPr lang="en-US" sz="1400" dirty="0" smtClean="0">
                <a:latin typeface="Arial" pitchFamily="34" charset="0"/>
                <a:cs typeface="Arial" pitchFamily="34" charset="0"/>
              </a:rPr>
              <a:t>Direct</a:t>
            </a:r>
            <a:r>
              <a:rPr lang="en-US" sz="1400" dirty="0">
                <a:latin typeface="Arial" pitchFamily="34" charset="0"/>
                <a:cs typeface="Arial" pitchFamily="34" charset="0"/>
              </a:rPr>
              <a:t>, allocated and dual use of facilities</a:t>
            </a:r>
          </a:p>
          <a:p>
            <a:pPr marL="914400" lvl="1" indent="-457200">
              <a:lnSpc>
                <a:spcPct val="90000"/>
              </a:lnSpc>
              <a:spcBef>
                <a:spcPct val="20000"/>
              </a:spcBef>
              <a:buFont typeface="Arial" pitchFamily="34" charset="0"/>
              <a:buChar char="•"/>
              <a:defRPr/>
            </a:pPr>
            <a:r>
              <a:rPr lang="en-US" sz="1400" dirty="0">
                <a:latin typeface="Arial" pitchFamily="34" charset="0"/>
                <a:cs typeface="Arial" pitchFamily="34" charset="0"/>
              </a:rPr>
              <a:t>Charitable deductions may be taken (10% limitation, may be carried over 5 years)</a:t>
            </a:r>
          </a:p>
          <a:p>
            <a:pPr marL="914400" lvl="1" indent="-457200">
              <a:lnSpc>
                <a:spcPct val="90000"/>
              </a:lnSpc>
              <a:spcBef>
                <a:spcPct val="20000"/>
              </a:spcBef>
              <a:buFont typeface="Arial" pitchFamily="34" charset="0"/>
              <a:buChar char="•"/>
              <a:defRPr/>
            </a:pPr>
            <a:r>
              <a:rPr lang="en-US" sz="1400" dirty="0">
                <a:latin typeface="Arial" pitchFamily="34" charset="0"/>
                <a:cs typeface="Arial" pitchFamily="34" charset="0"/>
              </a:rPr>
              <a:t>Costs to prepare 990-T may be </a:t>
            </a:r>
            <a:r>
              <a:rPr lang="en-US" sz="1400" dirty="0" smtClean="0">
                <a:latin typeface="Arial" pitchFamily="34" charset="0"/>
                <a:cs typeface="Arial" pitchFamily="34" charset="0"/>
              </a:rPr>
              <a:t>deducted</a:t>
            </a:r>
          </a:p>
          <a:p>
            <a:pPr marL="914400" lvl="1" indent="-457200">
              <a:lnSpc>
                <a:spcPct val="90000"/>
              </a:lnSpc>
              <a:spcBef>
                <a:spcPct val="20000"/>
              </a:spcBef>
              <a:buFont typeface="Arial" pitchFamily="34" charset="0"/>
              <a:buChar char="•"/>
              <a:defRPr/>
            </a:pPr>
            <a:endParaRPr lang="en-US" sz="1400" dirty="0">
              <a:latin typeface="Arial" pitchFamily="34" charset="0"/>
              <a:cs typeface="Arial" pitchFamily="34" charset="0"/>
            </a:endParaRPr>
          </a:p>
          <a:p>
            <a:pPr marL="457200" indent="-457200">
              <a:lnSpc>
                <a:spcPct val="90000"/>
              </a:lnSpc>
              <a:spcBef>
                <a:spcPct val="20000"/>
              </a:spcBef>
              <a:buFont typeface="Arial" pitchFamily="34" charset="0"/>
              <a:buChar char="•"/>
              <a:defRPr/>
            </a:pPr>
            <a:r>
              <a:rPr lang="en-US" sz="1900" dirty="0">
                <a:latin typeface="Arial" pitchFamily="34" charset="0"/>
                <a:cs typeface="Arial" pitchFamily="34" charset="0"/>
              </a:rPr>
              <a:t>Net taxable income is generally taxed at 35% </a:t>
            </a:r>
            <a:endParaRPr lang="en-US" sz="1900" dirty="0" smtClean="0">
              <a:latin typeface="Arial" pitchFamily="34" charset="0"/>
              <a:cs typeface="Arial" pitchFamily="34" charset="0"/>
            </a:endParaRPr>
          </a:p>
          <a:p>
            <a:pPr marL="457200" indent="-457200">
              <a:lnSpc>
                <a:spcPct val="90000"/>
              </a:lnSpc>
              <a:spcBef>
                <a:spcPct val="20000"/>
              </a:spcBef>
              <a:buFont typeface="Arial" pitchFamily="34" charset="0"/>
              <a:buChar char="•"/>
              <a:defRPr/>
            </a:pPr>
            <a:endParaRPr lang="en-US" sz="1900" dirty="0">
              <a:latin typeface="Arial" pitchFamily="34" charset="0"/>
              <a:cs typeface="Arial" pitchFamily="34" charset="0"/>
            </a:endParaRPr>
          </a:p>
          <a:p>
            <a:pPr marL="457200" indent="-457200">
              <a:lnSpc>
                <a:spcPct val="90000"/>
              </a:lnSpc>
              <a:spcBef>
                <a:spcPct val="20000"/>
              </a:spcBef>
              <a:buFont typeface="Arial" pitchFamily="34" charset="0"/>
              <a:buChar char="•"/>
              <a:defRPr/>
            </a:pPr>
            <a:r>
              <a:rPr lang="en-US" sz="1900" dirty="0">
                <a:latin typeface="Arial" pitchFamily="34" charset="0"/>
                <a:cs typeface="Arial" pitchFamily="34" charset="0"/>
              </a:rPr>
              <a:t>Net taxable losses may be carried over up to 20 years to offset future taxable </a:t>
            </a:r>
            <a:r>
              <a:rPr lang="en-US" sz="1900" dirty="0" smtClean="0">
                <a:latin typeface="Arial" pitchFamily="34" charset="0"/>
                <a:cs typeface="Arial" pitchFamily="34" charset="0"/>
              </a:rPr>
              <a:t>income</a:t>
            </a:r>
          </a:p>
          <a:p>
            <a:pPr marL="457200" indent="-457200">
              <a:lnSpc>
                <a:spcPct val="90000"/>
              </a:lnSpc>
              <a:spcBef>
                <a:spcPct val="20000"/>
              </a:spcBef>
              <a:buFont typeface="Arial" pitchFamily="34" charset="0"/>
              <a:buChar char="•"/>
              <a:defRPr/>
            </a:pPr>
            <a:endParaRPr lang="en-US" sz="1900" dirty="0" smtClean="0">
              <a:latin typeface="Arial" pitchFamily="34" charset="0"/>
              <a:cs typeface="Arial" pitchFamily="34" charset="0"/>
            </a:endParaRPr>
          </a:p>
          <a:p>
            <a:pPr marL="457200" indent="-457200">
              <a:lnSpc>
                <a:spcPct val="90000"/>
              </a:lnSpc>
              <a:spcBef>
                <a:spcPct val="20000"/>
              </a:spcBef>
              <a:buFont typeface="Arial" pitchFamily="34" charset="0"/>
              <a:buChar char="•"/>
              <a:defRPr/>
            </a:pPr>
            <a:r>
              <a:rPr lang="en-US" sz="1900" dirty="0" smtClean="0">
                <a:latin typeface="Arial" pitchFamily="34" charset="0"/>
                <a:cs typeface="Arial" pitchFamily="34" charset="0"/>
              </a:rPr>
              <a:t>Be careful that your unrelated business activities do not become more substantial than your exempt activities</a:t>
            </a:r>
            <a:endParaRPr lang="en-US" sz="1900" dirty="0">
              <a:latin typeface="Arial" pitchFamily="34" charset="0"/>
              <a:cs typeface="Arial" pitchFamily="34" charset="0"/>
            </a:endParaRPr>
          </a:p>
          <a:p>
            <a:pPr marL="457200" indent="-457200">
              <a:spcBef>
                <a:spcPct val="20000"/>
              </a:spcBef>
              <a:buFont typeface="Arial" panose="020B0604020202020204" pitchFamily="34" charset="0"/>
              <a:buChar char="•"/>
              <a:defRPr/>
            </a:pPr>
            <a:endParaRPr lang="en-US" sz="2000" dirty="0" smtClean="0"/>
          </a:p>
          <a:p>
            <a:pPr marL="914400" lvl="1" indent="-457200">
              <a:spcBef>
                <a:spcPct val="20000"/>
              </a:spcBef>
              <a:buFont typeface="Arial" panose="020B0604020202020204" pitchFamily="34" charset="0"/>
              <a:buChar char="•"/>
              <a:defRPr/>
            </a:pPr>
            <a:endParaRPr lang="en-US" sz="2000" dirty="0" smtClean="0"/>
          </a:p>
          <a:p>
            <a:pPr marL="457200" lvl="0" indent="-457200">
              <a:spcBef>
                <a:spcPct val="20000"/>
              </a:spcBef>
              <a:buFont typeface="Arial" panose="020B0604020202020204" pitchFamily="34" charset="0"/>
              <a:buChar char="•"/>
              <a:defRPr/>
            </a:pPr>
            <a:endParaRPr lang="en-US" sz="1600" dirty="0" smtClean="0"/>
          </a:p>
          <a:p>
            <a:pPr marL="914400" lvl="1" indent="-457200">
              <a:spcBef>
                <a:spcPct val="20000"/>
              </a:spcBef>
              <a:buFont typeface="Arial" panose="020B0604020202020204" pitchFamily="34" charset="0"/>
              <a:buChar char="•"/>
              <a:defRPr/>
            </a:pPr>
            <a:endParaRPr lang="en-US" sz="1400" dirty="0" smtClean="0"/>
          </a:p>
          <a:p>
            <a:pPr marL="1828800" lvl="3" indent="-457200">
              <a:spcBef>
                <a:spcPct val="20000"/>
              </a:spcBef>
              <a:buFont typeface="Arial" panose="020B0604020202020204" pitchFamily="34" charset="0"/>
              <a:buChar char="•"/>
              <a:defRPr/>
            </a:pPr>
            <a:endParaRPr lang="en-US" sz="1600" dirty="0" smtClean="0"/>
          </a:p>
          <a:p>
            <a:pPr marL="1371600" lvl="2" indent="-457200">
              <a:spcBef>
                <a:spcPct val="20000"/>
              </a:spcBef>
              <a:buFont typeface="Arial" panose="020B0604020202020204" pitchFamily="34" charset="0"/>
              <a:buChar char="•"/>
              <a:defRPr/>
            </a:pPr>
            <a:endParaRPr lang="en-US" sz="2000" dirty="0" smtClean="0"/>
          </a:p>
          <a:p>
            <a:pPr lvl="2">
              <a:spcBef>
                <a:spcPct val="20000"/>
              </a:spcBef>
              <a:defRPr/>
            </a:pPr>
            <a:endParaRPr lang="en-US" dirty="0" smtClean="0"/>
          </a:p>
          <a:p>
            <a:pPr marL="1371600" lvl="2" indent="-457200">
              <a:spcBef>
                <a:spcPct val="20000"/>
              </a:spcBef>
              <a:buFont typeface="Arial" panose="020B0604020202020204" pitchFamily="34" charset="0"/>
              <a:buChar char="•"/>
              <a:defRPr/>
            </a:pPr>
            <a:endParaRPr lang="en-US" dirty="0" smtClean="0"/>
          </a:p>
          <a:p>
            <a:pPr lvl="3">
              <a:spcBef>
                <a:spcPct val="20000"/>
              </a:spcBef>
              <a:defRPr/>
            </a:pPr>
            <a:endParaRPr lang="en-US" dirty="0"/>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Non-profit Financial Statements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35</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Statement of Financial Position (Balance Sheet)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Statement of Activities (Income Statement)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Statement of Cash Flows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Statement of Functional Expenses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Arial" pitchFamily="34" charset="0"/>
                <a:cs typeface="Arial" pitchFamily="34" charset="0"/>
              </a:rPr>
              <a:t>Required for voluntary health and welfare organizations only</a:t>
            </a:r>
            <a:endParaRPr kumimoji="0" lang="en-US" sz="28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be looking at?</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36</a:t>
            </a:fld>
            <a:endParaRPr lang="en-US" dirty="0"/>
          </a:p>
        </p:txBody>
      </p:sp>
      <p:sp>
        <p:nvSpPr>
          <p:cNvPr id="5" name="Content Placeholder 2"/>
          <p:cNvSpPr txBox="1">
            <a:spLocks/>
          </p:cNvSpPr>
          <p:nvPr/>
        </p:nvSpPr>
        <p:spPr>
          <a:xfrm>
            <a:off x="457200" y="1600200"/>
            <a:ext cx="8305800" cy="4873752"/>
          </a:xfrm>
          <a:prstGeom prst="rect">
            <a:avLst/>
          </a:prstGeom>
        </p:spPr>
        <p:txBody>
          <a:bodyPr/>
          <a:lstStyle/>
          <a:p>
            <a:pPr marL="342900" indent="-342900">
              <a:buFont typeface="Arial" pitchFamily="34" charset="0"/>
              <a:buChar char="•"/>
            </a:pPr>
            <a:r>
              <a:rPr lang="en-US" sz="2800" dirty="0" smtClean="0">
                <a:latin typeface="Arial" pitchFamily="34" charset="0"/>
                <a:cs typeface="Arial" pitchFamily="34" charset="0"/>
              </a:rPr>
              <a:t>Statement of financial </a:t>
            </a:r>
            <a:r>
              <a:rPr lang="en-US" sz="2800" dirty="0">
                <a:latin typeface="Arial" pitchFamily="34" charset="0"/>
                <a:cs typeface="Arial" pitchFamily="34" charset="0"/>
              </a:rPr>
              <a:t>p</a:t>
            </a:r>
            <a:r>
              <a:rPr lang="en-US" sz="2800" dirty="0" smtClean="0">
                <a:latin typeface="Arial" pitchFamily="34" charset="0"/>
                <a:cs typeface="Arial" pitchFamily="34" charset="0"/>
              </a:rPr>
              <a:t>osition (balance </a:t>
            </a:r>
            <a:r>
              <a:rPr lang="en-US" sz="2800" dirty="0">
                <a:latin typeface="Arial" pitchFamily="34" charset="0"/>
                <a:cs typeface="Arial" pitchFamily="34" charset="0"/>
              </a:rPr>
              <a:t>s</a:t>
            </a:r>
            <a:r>
              <a:rPr lang="en-US" sz="2800" dirty="0" smtClean="0">
                <a:latin typeface="Arial" pitchFamily="34" charset="0"/>
                <a:cs typeface="Arial" pitchFamily="34" charset="0"/>
              </a:rPr>
              <a:t>heet)</a:t>
            </a:r>
          </a:p>
          <a:p>
            <a:pPr marL="800100" lvl="1" indent="-342900">
              <a:buFont typeface="Arial" pitchFamily="34" charset="0"/>
              <a:buChar char="•"/>
            </a:pPr>
            <a:r>
              <a:rPr lang="en-US" sz="2400" dirty="0" smtClean="0">
                <a:latin typeface="Arial" pitchFamily="34" charset="0"/>
                <a:cs typeface="Arial" pitchFamily="34" charset="0"/>
              </a:rPr>
              <a:t>Primary focus is liquidity and equity</a:t>
            </a:r>
          </a:p>
          <a:p>
            <a:pPr marL="800100" lvl="1" indent="-342900">
              <a:buFont typeface="Arial" pitchFamily="34" charset="0"/>
              <a:buChar char="•"/>
            </a:pPr>
            <a:r>
              <a:rPr lang="en-US" sz="2400" dirty="0" smtClean="0">
                <a:latin typeface="Arial" pitchFamily="34" charset="0"/>
                <a:cs typeface="Arial" pitchFamily="34" charset="0"/>
              </a:rPr>
              <a:t>Should provide information about total assets, liabilities, and net assets</a:t>
            </a:r>
          </a:p>
          <a:p>
            <a:pPr marL="800100" lvl="1" indent="-342900">
              <a:buFont typeface="Arial" pitchFamily="34" charset="0"/>
              <a:buChar char="•"/>
            </a:pPr>
            <a:r>
              <a:rPr lang="en-US" sz="2400" dirty="0" smtClean="0">
                <a:latin typeface="Arial" pitchFamily="34" charset="0"/>
                <a:cs typeface="Arial" pitchFamily="34" charset="0"/>
              </a:rPr>
              <a:t>Monthly</a:t>
            </a:r>
          </a:p>
          <a:p>
            <a:pPr marL="1257300" lvl="2" indent="-342900">
              <a:buFont typeface="Arial" pitchFamily="34" charset="0"/>
              <a:buChar char="•"/>
            </a:pPr>
            <a:r>
              <a:rPr lang="en-US" sz="2000" dirty="0" smtClean="0">
                <a:latin typeface="Arial" pitchFamily="34" charset="0"/>
                <a:cs typeface="Arial" pitchFamily="34" charset="0"/>
              </a:rPr>
              <a:t>Balance sheet is in balance!</a:t>
            </a:r>
          </a:p>
          <a:p>
            <a:pPr marL="1257300" lvl="2" indent="-342900">
              <a:buFont typeface="Arial" pitchFamily="34" charset="0"/>
              <a:buChar char="•"/>
            </a:pPr>
            <a:r>
              <a:rPr lang="en-US" sz="2000" dirty="0" smtClean="0">
                <a:latin typeface="Arial" pitchFamily="34" charset="0"/>
                <a:cs typeface="Arial" pitchFamily="34" charset="0"/>
              </a:rPr>
              <a:t>Liquid assets are sufficient to cover liabilities and restrictions</a:t>
            </a:r>
          </a:p>
          <a:p>
            <a:pPr marL="1257300" lvl="2" indent="-342900">
              <a:buFont typeface="Arial" pitchFamily="34" charset="0"/>
              <a:buChar char="•"/>
            </a:pPr>
            <a:r>
              <a:rPr lang="en-US" sz="2000" dirty="0" smtClean="0">
                <a:latin typeface="Arial" pitchFamily="34" charset="0"/>
                <a:cs typeface="Arial" pitchFamily="34" charset="0"/>
              </a:rPr>
              <a:t>Significant increases and decreases are explained</a:t>
            </a:r>
          </a:p>
          <a:p>
            <a:pPr marL="1257300" lvl="2" indent="-342900">
              <a:buFont typeface="Arial" pitchFamily="34" charset="0"/>
              <a:buChar char="•"/>
            </a:pPr>
            <a:r>
              <a:rPr lang="en-US" sz="2000" dirty="0" smtClean="0">
                <a:latin typeface="Arial" pitchFamily="34" charset="0"/>
                <a:cs typeface="Arial" pitchFamily="34" charset="0"/>
              </a:rPr>
              <a:t>Restricted net assets are being monitored internally</a:t>
            </a:r>
          </a:p>
          <a:p>
            <a:pPr marL="800100" lvl="1" indent="-342900">
              <a:buFont typeface="Arial" pitchFamily="34" charset="0"/>
              <a:buChar char="•"/>
            </a:pPr>
            <a:r>
              <a:rPr lang="en-US" sz="2400" dirty="0" smtClean="0">
                <a:latin typeface="Arial" pitchFamily="34" charset="0"/>
                <a:cs typeface="Arial" pitchFamily="34" charset="0"/>
              </a:rPr>
              <a:t>Annually</a:t>
            </a:r>
          </a:p>
          <a:p>
            <a:pPr marL="1257300" lvl="2" indent="-342900">
              <a:buFont typeface="Arial" pitchFamily="34" charset="0"/>
              <a:buChar char="•"/>
            </a:pPr>
            <a:r>
              <a:rPr lang="en-US" sz="2000" dirty="0" smtClean="0">
                <a:latin typeface="Arial" pitchFamily="34" charset="0"/>
                <a:cs typeface="Arial" pitchFamily="34" charset="0"/>
              </a:rPr>
              <a:t>Changes between internally prepared statements and the audited/reviewed/compiled statements should be analyzed</a:t>
            </a:r>
            <a:endParaRPr lang="en-US" sz="2000" dirty="0">
              <a:latin typeface="Arial" pitchFamily="34" charset="0"/>
              <a:cs typeface="Arial" pitchFamily="34" charset="0"/>
            </a:endParaRPr>
          </a:p>
          <a:p>
            <a:pPr>
              <a:spcBef>
                <a:spcPct val="20000"/>
              </a:spcBef>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be looking at?</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37</a:t>
            </a:fld>
            <a:endParaRPr lang="en-US" dirty="0"/>
          </a:p>
        </p:txBody>
      </p:sp>
      <p:sp>
        <p:nvSpPr>
          <p:cNvPr id="5" name="Content Placeholder 2"/>
          <p:cNvSpPr txBox="1">
            <a:spLocks/>
          </p:cNvSpPr>
          <p:nvPr/>
        </p:nvSpPr>
        <p:spPr>
          <a:xfrm>
            <a:off x="457200" y="1600200"/>
            <a:ext cx="8305800" cy="4873752"/>
          </a:xfrm>
          <a:prstGeom prst="rect">
            <a:avLst/>
          </a:prstGeom>
        </p:spPr>
        <p:txBody>
          <a:bodyPr/>
          <a:lstStyle/>
          <a:p>
            <a:pPr marL="342900" indent="-342900">
              <a:buFont typeface="Arial" pitchFamily="34" charset="0"/>
              <a:buChar char="•"/>
            </a:pPr>
            <a:r>
              <a:rPr lang="en-US" sz="2800" dirty="0" smtClean="0">
                <a:latin typeface="Arial" pitchFamily="34" charset="0"/>
                <a:cs typeface="Arial" pitchFamily="34" charset="0"/>
              </a:rPr>
              <a:t>Statement of activities (income statement)</a:t>
            </a:r>
          </a:p>
          <a:p>
            <a:pPr marL="800100" lvl="1" indent="-342900">
              <a:buFont typeface="Arial" pitchFamily="34" charset="0"/>
              <a:buChar char="•"/>
            </a:pPr>
            <a:r>
              <a:rPr lang="en-US" sz="2400" dirty="0" smtClean="0">
                <a:latin typeface="Arial" pitchFamily="34" charset="0"/>
                <a:cs typeface="Arial" pitchFamily="34" charset="0"/>
              </a:rPr>
              <a:t>Primary focus is types and amounts of revenues received, types and amounts of programs and supporting services, changes in each class of net assets</a:t>
            </a:r>
          </a:p>
          <a:p>
            <a:pPr marL="800100" lvl="1" indent="-342900">
              <a:buFont typeface="Arial" pitchFamily="34" charset="0"/>
              <a:buChar char="•"/>
            </a:pPr>
            <a:r>
              <a:rPr lang="en-US" sz="2400" dirty="0" smtClean="0">
                <a:latin typeface="Arial" pitchFamily="34" charset="0"/>
                <a:cs typeface="Arial" pitchFamily="34" charset="0"/>
              </a:rPr>
              <a:t>Monthly</a:t>
            </a:r>
          </a:p>
          <a:p>
            <a:pPr marL="1257300" lvl="2" indent="-342900">
              <a:buFont typeface="Arial" pitchFamily="34" charset="0"/>
              <a:buChar char="•"/>
            </a:pPr>
            <a:r>
              <a:rPr lang="en-US" sz="2000" dirty="0">
                <a:latin typeface="Arial" pitchFamily="34" charset="0"/>
                <a:cs typeface="Arial" pitchFamily="34" charset="0"/>
              </a:rPr>
              <a:t>Income reported on statement of activities ties to income reported on balance sheet</a:t>
            </a:r>
          </a:p>
          <a:p>
            <a:pPr marL="1257300" lvl="2" indent="-342900">
              <a:buFont typeface="Arial" pitchFamily="34" charset="0"/>
              <a:buChar char="•"/>
            </a:pPr>
            <a:r>
              <a:rPr lang="en-US" sz="2000" dirty="0" smtClean="0">
                <a:latin typeface="Arial" pitchFamily="34" charset="0"/>
                <a:cs typeface="Arial" pitchFamily="34" charset="0"/>
              </a:rPr>
              <a:t>Significant increases and decreases are explained</a:t>
            </a:r>
          </a:p>
          <a:p>
            <a:pPr marL="1257300" lvl="2" indent="-342900">
              <a:buFont typeface="Arial" pitchFamily="34" charset="0"/>
              <a:buChar char="•"/>
            </a:pPr>
            <a:r>
              <a:rPr lang="en-US" sz="2000" dirty="0" smtClean="0">
                <a:latin typeface="Arial" pitchFamily="34" charset="0"/>
                <a:cs typeface="Arial" pitchFamily="34" charset="0"/>
              </a:rPr>
              <a:t>Salaries expenses are in line with expectations</a:t>
            </a:r>
          </a:p>
          <a:p>
            <a:pPr marL="800100" lvl="1" indent="-342900">
              <a:buFont typeface="Arial" pitchFamily="34" charset="0"/>
              <a:buChar char="•"/>
            </a:pPr>
            <a:r>
              <a:rPr lang="en-US" sz="2400" dirty="0" smtClean="0">
                <a:latin typeface="Arial" pitchFamily="34" charset="0"/>
                <a:cs typeface="Arial" pitchFamily="34" charset="0"/>
              </a:rPr>
              <a:t>Annually</a:t>
            </a:r>
          </a:p>
          <a:p>
            <a:pPr marL="1257300" lvl="2" indent="-342900">
              <a:buFont typeface="Arial" pitchFamily="34" charset="0"/>
              <a:buChar char="•"/>
            </a:pPr>
            <a:r>
              <a:rPr lang="en-US" sz="2000" dirty="0" smtClean="0">
                <a:latin typeface="Arial" pitchFamily="34" charset="0"/>
                <a:cs typeface="Arial" pitchFamily="34" charset="0"/>
              </a:rPr>
              <a:t>Changes between internally prepared statements and the audited/reviewed/compiled statements should be analyzed</a:t>
            </a:r>
            <a:endParaRPr lang="en-US" sz="2000" dirty="0">
              <a:latin typeface="Arial" pitchFamily="34" charset="0"/>
              <a:cs typeface="Arial" pitchFamily="34" charset="0"/>
            </a:endParaRPr>
          </a:p>
          <a:p>
            <a:pPr>
              <a:spcBef>
                <a:spcPct val="20000"/>
              </a:spcBef>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Statement of Functional Expenses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38</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Allows the reader of the financial statements to see where the organization spends its money.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cs typeface="Arial" pitchFamily="34" charset="0"/>
              </a:rPr>
              <a:t>Expenses are allocated into three main categories: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Arial" pitchFamily="34" charset="0"/>
                <a:cs typeface="Arial" pitchFamily="34" charset="0"/>
              </a:rPr>
              <a:t>Program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Arial" pitchFamily="34" charset="0"/>
                <a:cs typeface="Arial" pitchFamily="34" charset="0"/>
              </a:rPr>
              <a:t>Fundraising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Arial" pitchFamily="34" charset="0"/>
                <a:cs typeface="Arial" pitchFamily="34" charset="0"/>
              </a:rPr>
              <a:t>Management and general</a:t>
            </a:r>
            <a:endParaRPr kumimoji="0" lang="en-US" sz="28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be looking at?</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39</a:t>
            </a:fld>
            <a:endParaRPr lang="en-US" dirty="0"/>
          </a:p>
        </p:txBody>
      </p:sp>
      <p:sp>
        <p:nvSpPr>
          <p:cNvPr id="5" name="Content Placeholder 2"/>
          <p:cNvSpPr txBox="1">
            <a:spLocks/>
          </p:cNvSpPr>
          <p:nvPr/>
        </p:nvSpPr>
        <p:spPr>
          <a:xfrm>
            <a:off x="457200" y="1600200"/>
            <a:ext cx="8305800" cy="4873752"/>
          </a:xfrm>
          <a:prstGeom prst="rect">
            <a:avLst/>
          </a:prstGeom>
        </p:spPr>
        <p:txBody>
          <a:bodyPr/>
          <a:lstStyle/>
          <a:p>
            <a:pPr marL="342900" indent="-342900">
              <a:buFont typeface="Arial" pitchFamily="34" charset="0"/>
              <a:buChar char="•"/>
            </a:pPr>
            <a:r>
              <a:rPr lang="en-US" sz="2800" dirty="0" smtClean="0">
                <a:latin typeface="Arial" pitchFamily="34" charset="0"/>
                <a:cs typeface="Arial" pitchFamily="34" charset="0"/>
              </a:rPr>
              <a:t>Statement of functional expenses</a:t>
            </a:r>
          </a:p>
          <a:p>
            <a:endParaRPr lang="en-US" sz="2000" dirty="0" smtClean="0">
              <a:latin typeface="Arial" pitchFamily="34" charset="0"/>
              <a:cs typeface="Arial" pitchFamily="34" charset="0"/>
            </a:endParaRPr>
          </a:p>
          <a:p>
            <a:pPr marL="800100" lvl="1" indent="-342900">
              <a:buFont typeface="Arial" pitchFamily="34" charset="0"/>
              <a:buChar char="•"/>
            </a:pPr>
            <a:r>
              <a:rPr lang="en-US" sz="2400" dirty="0" smtClean="0">
                <a:latin typeface="Arial" pitchFamily="34" charset="0"/>
                <a:cs typeface="Arial" pitchFamily="34" charset="0"/>
              </a:rPr>
              <a:t>Annually</a:t>
            </a:r>
          </a:p>
          <a:p>
            <a:pPr marL="1257300" lvl="2" indent="-342900">
              <a:buFont typeface="Arial" pitchFamily="34" charset="0"/>
              <a:buChar char="•"/>
            </a:pPr>
            <a:r>
              <a:rPr lang="en-US" sz="2000" dirty="0" smtClean="0">
                <a:latin typeface="Arial" pitchFamily="34" charset="0"/>
                <a:cs typeface="Arial" pitchFamily="34" charset="0"/>
              </a:rPr>
              <a:t>Methods used to allocate expenses are reasonable</a:t>
            </a:r>
          </a:p>
          <a:p>
            <a:pPr marL="1257300" lvl="2" indent="-342900">
              <a:buFont typeface="Arial" pitchFamily="34" charset="0"/>
              <a:buChar char="•"/>
            </a:pPr>
            <a:r>
              <a:rPr lang="en-US" sz="2000" dirty="0" smtClean="0">
                <a:latin typeface="Arial" pitchFamily="34" charset="0"/>
                <a:cs typeface="Arial" pitchFamily="34" charset="0"/>
              </a:rPr>
              <a:t>Total program, management &amp; general and fundraising expense percentages should be reviewed and compared to previous periods</a:t>
            </a:r>
          </a:p>
          <a:p>
            <a:pPr marL="1714500" lvl="3" indent="-342900">
              <a:buFont typeface="Arial" pitchFamily="34" charset="0"/>
              <a:buChar char="•"/>
            </a:pPr>
            <a:r>
              <a:rPr lang="en-US" sz="2000" dirty="0" smtClean="0">
                <a:latin typeface="Arial" pitchFamily="34" charset="0"/>
                <a:cs typeface="Arial" pitchFamily="34" charset="0"/>
              </a:rPr>
              <a:t>If program expenses are below 80% or above 95%, you should re-examine the allocation methods and/or how your nonprofit is operating</a:t>
            </a:r>
            <a:endParaRPr lang="en-US" sz="2000" dirty="0">
              <a:latin typeface="Arial" pitchFamily="34" charset="0"/>
              <a:cs typeface="Arial" pitchFamily="34" charset="0"/>
            </a:endParaRPr>
          </a:p>
          <a:p>
            <a:pPr>
              <a:spcBef>
                <a:spcPct val="20000"/>
              </a:spcBef>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a:t>
            </a:fld>
            <a:endParaRPr lang="en-US" dirty="0"/>
          </a:p>
        </p:txBody>
      </p:sp>
      <p:sp>
        <p:nvSpPr>
          <p:cNvPr id="6" name="Content Placeholder 2"/>
          <p:cNvSpPr>
            <a:spLocks noGrp="1"/>
          </p:cNvSpPr>
          <p:nvPr>
            <p:ph sz="quarter" idx="1"/>
          </p:nvPr>
        </p:nvSpPr>
        <p:spPr>
          <a:xfrm>
            <a:off x="457200" y="1600200"/>
            <a:ext cx="7924800" cy="4873752"/>
          </a:xfrm>
        </p:spPr>
        <p:txBody>
          <a:bodyPr>
            <a:normAutofit fontScale="92500" lnSpcReduction="10000"/>
          </a:bodyPr>
          <a:lstStyle/>
          <a:p>
            <a:r>
              <a:rPr lang="en-US" dirty="0" smtClean="0">
                <a:latin typeface="Arial" pitchFamily="34" charset="0"/>
                <a:cs typeface="Arial" pitchFamily="34" charset="0"/>
              </a:rPr>
              <a:t>Board of Directors </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Legally responsible for the organization</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Strategic planning</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Approves annual budget</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Oversees the Executive Director</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Fundraising</a:t>
            </a:r>
          </a:p>
          <a:p>
            <a:pPr lvl="1">
              <a:buNone/>
            </a:pPr>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Form 990?</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40</a:t>
            </a:fld>
            <a:endParaRPr lang="en-US" dirty="0"/>
          </a:p>
        </p:txBody>
      </p:sp>
      <p:sp>
        <p:nvSpPr>
          <p:cNvPr id="5" name="Content Placeholder 2"/>
          <p:cNvSpPr>
            <a:spLocks noGrp="1"/>
          </p:cNvSpPr>
          <p:nvPr>
            <p:ph idx="1"/>
          </p:nvPr>
        </p:nvSpPr>
        <p:spPr>
          <a:xfrm>
            <a:off x="457200" y="1600200"/>
            <a:ext cx="8229600" cy="4525963"/>
          </a:xfrm>
        </p:spPr>
        <p:txBody>
          <a:bodyPr>
            <a:normAutofit/>
          </a:bodyPr>
          <a:lstStyle/>
          <a:p>
            <a:r>
              <a:rPr lang="en-US" sz="2800" dirty="0">
                <a:latin typeface="Arial" pitchFamily="34" charset="0"/>
                <a:cs typeface="Arial" pitchFamily="34" charset="0"/>
              </a:rPr>
              <a:t>Informational return that most nonprofit organizations must </a:t>
            </a:r>
            <a:r>
              <a:rPr lang="en-US" sz="2800" dirty="0" smtClean="0">
                <a:latin typeface="Arial" pitchFamily="34" charset="0"/>
                <a:cs typeface="Arial" pitchFamily="34" charset="0"/>
              </a:rPr>
              <a:t>file with the IRS</a:t>
            </a:r>
          </a:p>
          <a:p>
            <a:endParaRPr lang="en-US" sz="2800" dirty="0">
              <a:latin typeface="Arial" pitchFamily="34" charset="0"/>
              <a:cs typeface="Arial" pitchFamily="34" charset="0"/>
            </a:endParaRPr>
          </a:p>
          <a:p>
            <a:r>
              <a:rPr lang="en-US" sz="2800" dirty="0">
                <a:latin typeface="Arial" pitchFamily="34" charset="0"/>
                <a:cs typeface="Arial" pitchFamily="34" charset="0"/>
              </a:rPr>
              <a:t>An aid to monitor and review the operations of nonprofit </a:t>
            </a:r>
            <a:r>
              <a:rPr lang="en-US" sz="2800" dirty="0" smtClean="0">
                <a:latin typeface="Arial" pitchFamily="34" charset="0"/>
                <a:cs typeface="Arial" pitchFamily="34" charset="0"/>
              </a:rPr>
              <a:t>organizations</a:t>
            </a:r>
          </a:p>
          <a:p>
            <a:endParaRPr lang="en-US" sz="2800" dirty="0">
              <a:latin typeface="Arial" pitchFamily="34" charset="0"/>
              <a:cs typeface="Arial" pitchFamily="34" charset="0"/>
            </a:endParaRPr>
          </a:p>
          <a:p>
            <a:r>
              <a:rPr lang="en-US" sz="2800" dirty="0">
                <a:latin typeface="Arial" pitchFamily="34" charset="0"/>
                <a:cs typeface="Arial" pitchFamily="34" charset="0"/>
              </a:rPr>
              <a:t>Public document that anyone can review</a:t>
            </a: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required to file?</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41</a:t>
            </a:fld>
            <a:endParaRPr lang="en-US" dirty="0"/>
          </a:p>
        </p:txBody>
      </p:sp>
      <p:sp>
        <p:nvSpPr>
          <p:cNvPr id="5" name="Rectangle 4"/>
          <p:cNvSpPr/>
          <p:nvPr/>
        </p:nvSpPr>
        <p:spPr>
          <a:xfrm>
            <a:off x="457200" y="1600200"/>
            <a:ext cx="8001000" cy="5262979"/>
          </a:xfrm>
          <a:prstGeom prst="rect">
            <a:avLst/>
          </a:prstGeom>
        </p:spPr>
        <p:txBody>
          <a:bodyPr wrap="square">
            <a:spAutoFit/>
          </a:bodyPr>
          <a:lstStyle/>
          <a:p>
            <a:pPr marL="457200" indent="-457200">
              <a:buFont typeface="Arial" pitchFamily="34" charset="0"/>
              <a:buChar char="•"/>
            </a:pPr>
            <a:r>
              <a:rPr lang="en-US" sz="2800" dirty="0" smtClean="0">
                <a:latin typeface="Arial" pitchFamily="34" charset="0"/>
                <a:cs typeface="Arial" pitchFamily="34" charset="0"/>
              </a:rPr>
              <a:t>Most federally tax-exempt organizations, with the exceptions of churches and state institutions</a:t>
            </a:r>
          </a:p>
          <a:p>
            <a:pPr marL="457200" indent="-457200">
              <a:buFont typeface="Arial" pitchFamily="34" charset="0"/>
              <a:buChar char="•"/>
            </a:pPr>
            <a:endParaRPr lang="en-US" sz="2800" dirty="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Must be filed by the 15</a:t>
            </a:r>
            <a:r>
              <a:rPr lang="en-US" sz="2800" baseline="30000" dirty="0" smtClean="0">
                <a:latin typeface="Arial" pitchFamily="34" charset="0"/>
                <a:cs typeface="Arial" pitchFamily="34" charset="0"/>
              </a:rPr>
              <a:t>th</a:t>
            </a:r>
            <a:r>
              <a:rPr lang="en-US" sz="2800" dirty="0" smtClean="0">
                <a:latin typeface="Arial" pitchFamily="34" charset="0"/>
                <a:cs typeface="Arial" pitchFamily="34" charset="0"/>
              </a:rPr>
              <a:t> day of the 5</a:t>
            </a:r>
            <a:r>
              <a:rPr lang="en-US" sz="2800" baseline="30000" dirty="0" smtClean="0">
                <a:latin typeface="Arial" pitchFamily="34" charset="0"/>
                <a:cs typeface="Arial" pitchFamily="34" charset="0"/>
              </a:rPr>
              <a:t>th</a:t>
            </a:r>
            <a:r>
              <a:rPr lang="en-US" sz="2800" dirty="0" smtClean="0">
                <a:latin typeface="Arial" pitchFamily="34" charset="0"/>
                <a:cs typeface="Arial" pitchFamily="34" charset="0"/>
              </a:rPr>
              <a:t> month after the fiscal year</a:t>
            </a:r>
          </a:p>
          <a:p>
            <a:pPr marL="914400" lvl="1" indent="-457200">
              <a:buFont typeface="Arial" pitchFamily="34" charset="0"/>
              <a:buChar char="•"/>
            </a:pPr>
            <a:r>
              <a:rPr lang="en-US" sz="2800" dirty="0" smtClean="0">
                <a:latin typeface="Arial" pitchFamily="34" charset="0"/>
                <a:cs typeface="Arial" pitchFamily="34" charset="0"/>
              </a:rPr>
              <a:t>12/31/15 = 5/15/16</a:t>
            </a:r>
          </a:p>
          <a:p>
            <a:pPr marL="914400" lvl="1" indent="-457200">
              <a:buFont typeface="Arial" pitchFamily="34" charset="0"/>
              <a:buChar char="•"/>
            </a:pPr>
            <a:r>
              <a:rPr lang="en-US" sz="2800" dirty="0" smtClean="0">
                <a:latin typeface="Arial" pitchFamily="34" charset="0"/>
                <a:cs typeface="Arial" pitchFamily="34" charset="0"/>
              </a:rPr>
              <a:t>6/30/16 = 11/15/16</a:t>
            </a:r>
          </a:p>
          <a:p>
            <a:pPr lvl="1"/>
            <a:endParaRPr lang="en-US" sz="2800" dirty="0" smtClean="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Two, three-month extensions available</a:t>
            </a:r>
          </a:p>
          <a:p>
            <a:pPr marL="914400" lvl="1" indent="-457200">
              <a:buFont typeface="Arial" pitchFamily="34" charset="0"/>
              <a:buChar char="•"/>
            </a:pPr>
            <a:r>
              <a:rPr lang="en-US" sz="2800" dirty="0" smtClean="0">
                <a:latin typeface="Arial" pitchFamily="34" charset="0"/>
                <a:cs typeface="Arial" pitchFamily="34" charset="0"/>
              </a:rPr>
              <a:t>New 6-month extension coming in 2017</a:t>
            </a:r>
          </a:p>
          <a:p>
            <a:pPr marL="457200" indent="-457200">
              <a:buFont typeface="Arial" pitchFamily="34" charset="0"/>
              <a:buChar char="•"/>
            </a:pP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What is the difference between the different types of Form 990?</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42</a:t>
            </a:fld>
            <a:endParaRPr lang="en-US" dirty="0"/>
          </a:p>
        </p:txBody>
      </p:sp>
      <p:sp>
        <p:nvSpPr>
          <p:cNvPr id="5" name="Rectangle 4"/>
          <p:cNvSpPr/>
          <p:nvPr/>
        </p:nvSpPr>
        <p:spPr>
          <a:xfrm>
            <a:off x="304800" y="1752600"/>
            <a:ext cx="4572000" cy="4462760"/>
          </a:xfrm>
          <a:prstGeom prst="rect">
            <a:avLst/>
          </a:prstGeom>
        </p:spPr>
        <p:txBody>
          <a:bodyPr>
            <a:spAutoFit/>
          </a:bodyPr>
          <a:lstStyle/>
          <a:p>
            <a:pPr marL="457200" indent="-457200">
              <a:buFont typeface="Arial" pitchFamily="34" charset="0"/>
              <a:buChar char="•"/>
            </a:pPr>
            <a:r>
              <a:rPr lang="en-US" sz="2400" dirty="0" smtClean="0">
                <a:latin typeface="Arial" pitchFamily="34" charset="0"/>
                <a:cs typeface="Arial" pitchFamily="34" charset="0"/>
              </a:rPr>
              <a:t>Gross receipts normally </a:t>
            </a:r>
            <a:r>
              <a:rPr lang="en-US" sz="2400" u="sng" dirty="0" smtClean="0">
                <a:latin typeface="Arial" pitchFamily="34" charset="0"/>
                <a:cs typeface="Arial" pitchFamily="34" charset="0"/>
              </a:rPr>
              <a:t>&lt;</a:t>
            </a:r>
            <a:r>
              <a:rPr lang="en-US" sz="2400" dirty="0" smtClean="0">
                <a:latin typeface="Arial" pitchFamily="34" charset="0"/>
                <a:cs typeface="Arial" pitchFamily="34" charset="0"/>
              </a:rPr>
              <a:t> $50k</a:t>
            </a:r>
          </a:p>
          <a:p>
            <a:pPr marL="914400" lvl="1" indent="-457200">
              <a:buFont typeface="Arial" pitchFamily="34" charset="0"/>
              <a:buChar char="•"/>
            </a:pPr>
            <a:r>
              <a:rPr lang="en-US" dirty="0" smtClean="0">
                <a:latin typeface="Arial" pitchFamily="34" charset="0"/>
                <a:cs typeface="Arial" pitchFamily="34" charset="0"/>
              </a:rPr>
              <a:t>8 questions, electronic</a:t>
            </a:r>
          </a:p>
          <a:p>
            <a:pPr marL="457200" indent="-457200">
              <a:buFont typeface="Arial" pitchFamily="34" charset="0"/>
              <a:buChar char="•"/>
            </a:pPr>
            <a:endParaRPr lang="en-US" sz="2800" dirty="0" smtClean="0">
              <a:latin typeface="Arial" pitchFamily="34" charset="0"/>
              <a:cs typeface="Arial" pitchFamily="34" charset="0"/>
            </a:endParaRPr>
          </a:p>
          <a:p>
            <a:pPr marL="457200" indent="-457200">
              <a:buFont typeface="Arial" pitchFamily="34" charset="0"/>
              <a:buChar char="•"/>
            </a:pPr>
            <a:r>
              <a:rPr lang="en-US" sz="2400" dirty="0" smtClean="0">
                <a:latin typeface="Arial" pitchFamily="34" charset="0"/>
                <a:cs typeface="Arial" pitchFamily="34" charset="0"/>
              </a:rPr>
              <a:t>Gross receipts &gt; $50k and &lt; $200,000 and total assets &lt; $500,000</a:t>
            </a:r>
          </a:p>
          <a:p>
            <a:pPr marL="914400" lvl="1" indent="-457200">
              <a:buFont typeface="Arial" pitchFamily="34" charset="0"/>
              <a:buChar char="•"/>
            </a:pPr>
            <a:r>
              <a:rPr lang="en-US" dirty="0" smtClean="0">
                <a:latin typeface="Arial" pitchFamily="34" charset="0"/>
                <a:cs typeface="Arial" pitchFamily="34" charset="0"/>
              </a:rPr>
              <a:t>2 pages</a:t>
            </a:r>
          </a:p>
          <a:p>
            <a:pPr marL="457200" indent="-457200">
              <a:buFont typeface="Arial" pitchFamily="34" charset="0"/>
              <a:buChar char="•"/>
            </a:pPr>
            <a:endParaRPr lang="en-US" sz="2800" dirty="0" smtClean="0">
              <a:latin typeface="Arial" pitchFamily="34" charset="0"/>
              <a:cs typeface="Arial" pitchFamily="34" charset="0"/>
            </a:endParaRPr>
          </a:p>
          <a:p>
            <a:pPr marL="457200" indent="-457200">
              <a:buFont typeface="Arial" pitchFamily="34" charset="0"/>
              <a:buChar char="•"/>
            </a:pPr>
            <a:r>
              <a:rPr lang="en-US" sz="2400" dirty="0" smtClean="0">
                <a:latin typeface="Arial" pitchFamily="34" charset="0"/>
                <a:cs typeface="Arial" pitchFamily="34" charset="0"/>
              </a:rPr>
              <a:t>Gross receipts </a:t>
            </a:r>
            <a:r>
              <a:rPr lang="en-US" sz="2400" u="sng" dirty="0" smtClean="0">
                <a:latin typeface="Arial" pitchFamily="34" charset="0"/>
                <a:cs typeface="Arial" pitchFamily="34" charset="0"/>
              </a:rPr>
              <a:t>&gt;</a:t>
            </a:r>
            <a:r>
              <a:rPr lang="en-US" sz="2400" dirty="0" smtClean="0">
                <a:latin typeface="Arial" pitchFamily="34" charset="0"/>
                <a:cs typeface="Arial" pitchFamily="34" charset="0"/>
              </a:rPr>
              <a:t> $200,000 or total assets </a:t>
            </a:r>
            <a:r>
              <a:rPr lang="en-US" sz="2400" u="sng" dirty="0" smtClean="0">
                <a:latin typeface="Arial" pitchFamily="34" charset="0"/>
                <a:cs typeface="Arial" pitchFamily="34" charset="0"/>
              </a:rPr>
              <a:t>&gt;</a:t>
            </a:r>
            <a:r>
              <a:rPr lang="en-US" sz="2400" dirty="0" smtClean="0">
                <a:latin typeface="Arial" pitchFamily="34" charset="0"/>
                <a:cs typeface="Arial" pitchFamily="34" charset="0"/>
              </a:rPr>
              <a:t> $500,000</a:t>
            </a:r>
          </a:p>
          <a:p>
            <a:pPr marL="914400" lvl="1" indent="-457200">
              <a:buFont typeface="Arial" pitchFamily="34" charset="0"/>
              <a:buChar char="•"/>
            </a:pPr>
            <a:r>
              <a:rPr lang="en-US" dirty="0" smtClean="0">
                <a:latin typeface="Arial" pitchFamily="34" charset="0"/>
                <a:cs typeface="Arial" pitchFamily="34" charset="0"/>
              </a:rPr>
              <a:t>12 pages</a:t>
            </a:r>
            <a:endParaRPr lang="en-US" dirty="0">
              <a:latin typeface="Arial" pitchFamily="34" charset="0"/>
              <a:cs typeface="Arial" pitchFamily="34" charset="0"/>
            </a:endParaRPr>
          </a:p>
        </p:txBody>
      </p:sp>
      <p:sp>
        <p:nvSpPr>
          <p:cNvPr id="6" name="Rectangle 5"/>
          <p:cNvSpPr/>
          <p:nvPr/>
        </p:nvSpPr>
        <p:spPr>
          <a:xfrm>
            <a:off x="4913416" y="1905000"/>
            <a:ext cx="3316184" cy="3539430"/>
          </a:xfrm>
          <a:prstGeom prst="rect">
            <a:avLst/>
          </a:prstGeom>
        </p:spPr>
        <p:txBody>
          <a:bodyPr wrap="square">
            <a:spAutoFit/>
          </a:bodyPr>
          <a:lstStyle/>
          <a:p>
            <a:pPr marL="457200" indent="-457200">
              <a:buFont typeface="Arial" pitchFamily="34" charset="0"/>
              <a:buChar char="•"/>
            </a:pPr>
            <a:r>
              <a:rPr lang="en-US" sz="2800" dirty="0">
                <a:latin typeface="Arial" pitchFamily="34" charset="0"/>
                <a:cs typeface="Arial" pitchFamily="34" charset="0"/>
              </a:rPr>
              <a:t>Form 990-N</a:t>
            </a:r>
          </a:p>
          <a:p>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Form </a:t>
            </a:r>
            <a:r>
              <a:rPr lang="en-US" sz="2800" dirty="0">
                <a:latin typeface="Arial" pitchFamily="34" charset="0"/>
                <a:cs typeface="Arial" pitchFamily="34" charset="0"/>
              </a:rPr>
              <a:t>990-EZ</a:t>
            </a:r>
          </a:p>
          <a:p>
            <a:endParaRPr lang="en-US" sz="2800" dirty="0">
              <a:latin typeface="Arial" pitchFamily="34" charset="0"/>
              <a:cs typeface="Arial" pitchFamily="34" charset="0"/>
            </a:endParaRPr>
          </a:p>
          <a:p>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Form </a:t>
            </a:r>
            <a:r>
              <a:rPr lang="en-US" sz="2800" dirty="0">
                <a:latin typeface="Arial" pitchFamily="34" charset="0"/>
                <a:cs typeface="Arial" pitchFamily="34" charset="0"/>
              </a:rPr>
              <a:t>990</a:t>
            </a: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What happens if the Form 990 is not filed?</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43</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342900" indent="-342900">
              <a:buFont typeface="Arial" pitchFamily="34" charset="0"/>
              <a:buChar char="•"/>
            </a:pPr>
            <a:r>
              <a:rPr lang="en-US" sz="2800" dirty="0" smtClean="0">
                <a:latin typeface="Arial" pitchFamily="34" charset="0"/>
                <a:cs typeface="Arial" pitchFamily="34" charset="0"/>
              </a:rPr>
              <a:t>If a Form 990 is not filed for 3 consecutive tax years, the nonprofit will automatically lose its tax exempt status</a:t>
            </a:r>
          </a:p>
          <a:p>
            <a:endParaRPr lang="en-US" sz="2800" dirty="0" smtClean="0">
              <a:latin typeface="Arial" pitchFamily="34" charset="0"/>
              <a:cs typeface="Arial" pitchFamily="34" charset="0"/>
            </a:endParaRPr>
          </a:p>
          <a:p>
            <a:pPr marL="342900" indent="-342900">
              <a:buFont typeface="Arial" pitchFamily="34" charset="0"/>
              <a:buChar char="•"/>
            </a:pPr>
            <a:r>
              <a:rPr lang="en-US" sz="2800" dirty="0" smtClean="0">
                <a:latin typeface="Arial" pitchFamily="34" charset="0"/>
                <a:cs typeface="Arial" pitchFamily="34" charset="0"/>
              </a:rPr>
              <a:t>Penalties can be incurred</a:t>
            </a:r>
          </a:p>
          <a:p>
            <a:pPr marL="800100" lvl="1" indent="-342900">
              <a:buFont typeface="Arial" pitchFamily="34" charset="0"/>
              <a:buChar char="•"/>
            </a:pPr>
            <a:r>
              <a:rPr lang="en-US" sz="2400" dirty="0" smtClean="0">
                <a:latin typeface="Arial" pitchFamily="34" charset="0"/>
                <a:cs typeface="Arial" pitchFamily="34" charset="0"/>
              </a:rPr>
              <a:t>Gross receipts less than $1,000,000, $20/day - maximum $10,000 or 5% of gross receipts, whichever is less</a:t>
            </a:r>
          </a:p>
          <a:p>
            <a:pPr marL="800100" lvl="1" indent="-342900">
              <a:buFont typeface="Arial" pitchFamily="34" charset="0"/>
              <a:buChar char="•"/>
            </a:pPr>
            <a:r>
              <a:rPr lang="en-US" sz="2400" dirty="0" smtClean="0">
                <a:latin typeface="Arial" pitchFamily="34" charset="0"/>
                <a:cs typeface="Arial" pitchFamily="34" charset="0"/>
              </a:rPr>
              <a:t>Over $1,000,000, $100/day – maximum $50,000</a:t>
            </a:r>
          </a:p>
          <a:p>
            <a:pPr marL="800100" lvl="1" indent="-342900">
              <a:buFont typeface="Arial" pitchFamily="34" charset="0"/>
              <a:buChar char="•"/>
            </a:pP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pPr marL="342900" indent="-342900">
              <a:buFont typeface="Arial" pitchFamily="34" charset="0"/>
              <a:buChar char="•"/>
            </a:pPr>
            <a:endParaRPr lang="en-US" sz="2800" dirty="0">
              <a:latin typeface="Arial" pitchFamily="34" charset="0"/>
              <a:cs typeface="Arial" pitchFamily="34" charset="0"/>
            </a:endParaRPr>
          </a:p>
          <a:p>
            <a:pPr>
              <a:spcBef>
                <a:spcPct val="20000"/>
              </a:spcBef>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the Form 990</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44</a:t>
            </a:fld>
            <a:endParaRPr lang="en-US" dirty="0"/>
          </a:p>
        </p:txBody>
      </p:sp>
      <p:sp>
        <p:nvSpPr>
          <p:cNvPr id="5" name="Content Placeholder 2"/>
          <p:cNvSpPr>
            <a:spLocks noGrp="1"/>
          </p:cNvSpPr>
          <p:nvPr>
            <p:ph sz="quarter" idx="1"/>
          </p:nvPr>
        </p:nvSpPr>
        <p:spPr>
          <a:xfrm>
            <a:off x="457200" y="1600200"/>
            <a:ext cx="8305800" cy="4800600"/>
          </a:xfrm>
        </p:spPr>
        <p:txBody>
          <a:bodyPr>
            <a:normAutofit fontScale="55000" lnSpcReduction="20000"/>
          </a:bodyPr>
          <a:lstStyle/>
          <a:p>
            <a:r>
              <a:rPr lang="en-US" dirty="0">
                <a:latin typeface="Arial" panose="020B0604020202020204" pitchFamily="34" charset="0"/>
                <a:cs typeface="Arial" panose="020B0604020202020204" pitchFamily="34" charset="0"/>
              </a:rPr>
              <a:t>Part I, </a:t>
            </a:r>
            <a:r>
              <a:rPr lang="en-US" i="1" dirty="0">
                <a:latin typeface="Arial" panose="020B0604020202020204" pitchFamily="34" charset="0"/>
                <a:cs typeface="Arial" panose="020B0604020202020204" pitchFamily="34" charset="0"/>
              </a:rPr>
              <a:t>Summary</a:t>
            </a:r>
            <a:r>
              <a:rPr lang="en-US" dirty="0">
                <a:latin typeface="Arial" panose="020B0604020202020204" pitchFamily="34" charset="0"/>
                <a:cs typeface="Arial" panose="020B0604020202020204" pitchFamily="34" charset="0"/>
              </a:rPr>
              <a:t>, which provides certain important information regarding the organization’s mission, activities, and current and prior years’ financial results;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Part II, </a:t>
            </a:r>
            <a:r>
              <a:rPr lang="en-US" i="1" dirty="0">
                <a:latin typeface="Arial" panose="020B0604020202020204" pitchFamily="34" charset="0"/>
                <a:cs typeface="Arial" panose="020B0604020202020204" pitchFamily="34" charset="0"/>
              </a:rPr>
              <a:t>Signature Block</a:t>
            </a:r>
            <a:r>
              <a:rPr lang="en-US" dirty="0">
                <a:latin typeface="Arial" panose="020B0604020202020204" pitchFamily="34" charset="0"/>
                <a:cs typeface="Arial" panose="020B0604020202020204" pitchFamily="34" charset="0"/>
              </a:rPr>
              <a:t>, which contains  the signature of an organization’s officer, and if applicable, paid preparer</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Part III, </a:t>
            </a:r>
            <a:r>
              <a:rPr lang="en-US" i="1" dirty="0">
                <a:latin typeface="Arial" panose="020B0604020202020204" pitchFamily="34" charset="0"/>
                <a:cs typeface="Arial" panose="020B0604020202020204" pitchFamily="34" charset="0"/>
              </a:rPr>
              <a:t>Statement of Program Service Accomplishments</a:t>
            </a:r>
            <a:r>
              <a:rPr lang="en-US" dirty="0">
                <a:latin typeface="Arial" panose="020B0604020202020204" pitchFamily="34" charset="0"/>
                <a:cs typeface="Arial" panose="020B0604020202020204" pitchFamily="34" charset="0"/>
              </a:rPr>
              <a:t>, which requires reporting of the organization’s new, ongoing and discontinued exempt purpose achievements and related revenue and expenses</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Part IV, </a:t>
            </a:r>
            <a:r>
              <a:rPr lang="en-US" i="1" dirty="0">
                <a:latin typeface="Arial" panose="020B0604020202020204" pitchFamily="34" charset="0"/>
                <a:cs typeface="Arial" panose="020B0604020202020204" pitchFamily="34" charset="0"/>
              </a:rPr>
              <a:t>Checklist of Required Schedules</a:t>
            </a:r>
            <a:r>
              <a:rPr lang="en-US" dirty="0">
                <a:latin typeface="Arial" panose="020B0604020202020204" pitchFamily="34" charset="0"/>
                <a:cs typeface="Arial" panose="020B0604020202020204" pitchFamily="34" charset="0"/>
              </a:rPr>
              <a:t>, to be used by the organization to determine which Schedules it must complete and file with the IRS as part of the Form 990</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Part V, </a:t>
            </a:r>
            <a:r>
              <a:rPr lang="en-US" i="1" dirty="0">
                <a:latin typeface="Arial" panose="020B0604020202020204" pitchFamily="34" charset="0"/>
                <a:cs typeface="Arial" panose="020B0604020202020204" pitchFamily="34" charset="0"/>
              </a:rPr>
              <a:t>Statements Regarding Other IRS Filings and Tax Compliance</a:t>
            </a:r>
            <a:r>
              <a:rPr lang="en-US" dirty="0">
                <a:latin typeface="Arial" panose="020B0604020202020204" pitchFamily="34" charset="0"/>
                <a:cs typeface="Arial" panose="020B0604020202020204" pitchFamily="34" charset="0"/>
              </a:rPr>
              <a:t>, to be used by the organization to report its compliance with other federal tax reporting and substantiation requirements;</a:t>
            </a: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the Form 990</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45</a:t>
            </a:fld>
            <a:endParaRPr lang="en-US" dirty="0"/>
          </a:p>
        </p:txBody>
      </p:sp>
      <p:sp>
        <p:nvSpPr>
          <p:cNvPr id="5" name="Content Placeholder 2"/>
          <p:cNvSpPr>
            <a:spLocks noGrp="1"/>
          </p:cNvSpPr>
          <p:nvPr>
            <p:ph sz="quarter" idx="1"/>
          </p:nvPr>
        </p:nvSpPr>
        <p:spPr>
          <a:xfrm>
            <a:off x="457200" y="1600200"/>
            <a:ext cx="8229600" cy="4800600"/>
          </a:xfrm>
        </p:spPr>
        <p:txBody>
          <a:bodyPr>
            <a:normAutofit fontScale="92500" lnSpcReduction="20000"/>
          </a:bodyPr>
          <a:lstStyle/>
          <a:p>
            <a:r>
              <a:rPr lang="en-US" sz="1800" dirty="0">
                <a:latin typeface="Arial" panose="020B0604020202020204" pitchFamily="34" charset="0"/>
                <a:cs typeface="Arial" panose="020B0604020202020204" pitchFamily="34" charset="0"/>
              </a:rPr>
              <a:t>Part VI, </a:t>
            </a:r>
            <a:r>
              <a:rPr lang="en-US" sz="1800" i="1" dirty="0">
                <a:latin typeface="Arial" panose="020B0604020202020204" pitchFamily="34" charset="0"/>
                <a:cs typeface="Arial" panose="020B0604020202020204" pitchFamily="34" charset="0"/>
              </a:rPr>
              <a:t>Governance, Management, and Disclosure</a:t>
            </a:r>
            <a:r>
              <a:rPr lang="en-US" sz="1800" dirty="0">
                <a:latin typeface="Arial" panose="020B0604020202020204" pitchFamily="34" charset="0"/>
                <a:cs typeface="Arial" panose="020B0604020202020204" pitchFamily="34" charset="0"/>
              </a:rPr>
              <a:t>, which requires information regarding the organization’s governing body and management, policies, and disclosure practices; </a:t>
            </a:r>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Part VII, </a:t>
            </a:r>
            <a:r>
              <a:rPr lang="en-US" sz="1800" i="1" dirty="0">
                <a:latin typeface="Arial" panose="020B0604020202020204" pitchFamily="34" charset="0"/>
                <a:cs typeface="Arial" panose="020B0604020202020204" pitchFamily="34" charset="0"/>
              </a:rPr>
              <a:t>Compensation of Officers, Directors, Trustees, Key Employees, Highest Compensated Employees, and Independent Contractors</a:t>
            </a:r>
            <a:r>
              <a:rPr lang="en-US" sz="1800" dirty="0">
                <a:latin typeface="Arial" panose="020B0604020202020204" pitchFamily="34" charset="0"/>
                <a:cs typeface="Arial" panose="020B0604020202020204" pitchFamily="34" charset="0"/>
              </a:rPr>
              <a:t>, to report  compensation paid such persons by the organization and its related organizations that is reported on Form W-2 and 1099-MISC, and certain other compensation</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Part VIII, </a:t>
            </a:r>
            <a:r>
              <a:rPr lang="en-US" sz="1800" i="1" dirty="0">
                <a:latin typeface="Arial" panose="020B0604020202020204" pitchFamily="34" charset="0"/>
                <a:cs typeface="Arial" panose="020B0604020202020204" pitchFamily="34" charset="0"/>
              </a:rPr>
              <a:t>Statement of Revenue</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Part IX, </a:t>
            </a:r>
            <a:r>
              <a:rPr lang="en-US" sz="1800" i="1" dirty="0">
                <a:latin typeface="Arial" panose="020B0604020202020204" pitchFamily="34" charset="0"/>
                <a:cs typeface="Arial" panose="020B0604020202020204" pitchFamily="34" charset="0"/>
              </a:rPr>
              <a:t>Statement of Functional Expenses</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Part X, </a:t>
            </a:r>
            <a:r>
              <a:rPr lang="en-US" sz="1800" i="1" dirty="0">
                <a:latin typeface="Arial" panose="020B0604020202020204" pitchFamily="34" charset="0"/>
                <a:cs typeface="Arial" panose="020B0604020202020204" pitchFamily="34" charset="0"/>
              </a:rPr>
              <a:t>Balance Sheet</a:t>
            </a:r>
            <a:r>
              <a:rPr lang="en-US" sz="1800" dirty="0">
                <a:latin typeface="Arial" panose="020B0604020202020204" pitchFamily="34" charset="0"/>
                <a:cs typeface="Arial" panose="020B0604020202020204" pitchFamily="34" charset="0"/>
              </a:rPr>
              <a:t>, which comprise the financial statements of the organization for federal tax reporting </a:t>
            </a:r>
            <a:r>
              <a:rPr lang="en-US" sz="1800" dirty="0" smtClean="0">
                <a:latin typeface="Arial" panose="020B0604020202020204" pitchFamily="34" charset="0"/>
                <a:cs typeface="Arial" panose="020B0604020202020204" pitchFamily="34" charset="0"/>
              </a:rPr>
              <a:t>purposes</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Part XI, </a:t>
            </a:r>
            <a:r>
              <a:rPr lang="en-US" sz="1800" i="1" dirty="0">
                <a:latin typeface="Arial" panose="020B0604020202020204" pitchFamily="34" charset="0"/>
                <a:cs typeface="Arial" panose="020B0604020202020204" pitchFamily="34" charset="0"/>
              </a:rPr>
              <a:t>Financial Statements and Reporting</a:t>
            </a:r>
            <a:r>
              <a:rPr lang="en-US" sz="1800" dirty="0">
                <a:latin typeface="Arial" panose="020B0604020202020204" pitchFamily="34" charset="0"/>
                <a:cs typeface="Arial" panose="020B0604020202020204" pitchFamily="34" charset="0"/>
              </a:rPr>
              <a:t>, to report information regarding the organization’s accounting methods and its compiled, reviewed, or audited complete</a:t>
            </a:r>
          </a:p>
          <a:p>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Navigating the Form 990 - Subschedules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46</a:t>
            </a:fld>
            <a:endParaRPr lang="en-US" dirty="0"/>
          </a:p>
        </p:txBody>
      </p:sp>
      <p:sp>
        <p:nvSpPr>
          <p:cNvPr id="5" name="Content Placeholder 2"/>
          <p:cNvSpPr txBox="1">
            <a:spLocks/>
          </p:cNvSpPr>
          <p:nvPr/>
        </p:nvSpPr>
        <p:spPr>
          <a:xfrm>
            <a:off x="457200" y="1600200"/>
            <a:ext cx="8229600" cy="4873752"/>
          </a:xfrm>
          <a:prstGeom prst="rect">
            <a:avLst/>
          </a:prstGeom>
        </p:spPr>
        <p:txBody>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Form </a:t>
            </a:r>
            <a:r>
              <a:rPr lang="en-US" sz="2400" dirty="0">
                <a:latin typeface="Arial" panose="020B0604020202020204" pitchFamily="34" charset="0"/>
                <a:cs typeface="Arial" panose="020B0604020202020204" pitchFamily="34" charset="0"/>
              </a:rPr>
              <a:t>990 </a:t>
            </a:r>
            <a:r>
              <a:rPr lang="en-US" sz="2400" dirty="0" smtClean="0">
                <a:latin typeface="Arial" panose="020B0604020202020204" pitchFamily="34" charset="0"/>
                <a:cs typeface="Arial" panose="020B0604020202020204" pitchFamily="34" charset="0"/>
              </a:rPr>
              <a:t>contains </a:t>
            </a:r>
            <a:r>
              <a:rPr lang="en-US" sz="2400" dirty="0">
                <a:latin typeface="Arial" panose="020B0604020202020204" pitchFamily="34" charset="0"/>
                <a:cs typeface="Arial" panose="020B0604020202020204" pitchFamily="34" charset="0"/>
              </a:rPr>
              <a:t>16 Schedules</a:t>
            </a:r>
          </a:p>
          <a:p>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Each </a:t>
            </a:r>
            <a:r>
              <a:rPr lang="en-US" sz="2400" dirty="0">
                <a:latin typeface="Arial" panose="020B0604020202020204" pitchFamily="34" charset="0"/>
                <a:cs typeface="Arial" panose="020B0604020202020204" pitchFamily="34" charset="0"/>
              </a:rPr>
              <a:t>organization must complete Part IV of the 990, </a:t>
            </a:r>
            <a:r>
              <a:rPr lang="en-US" sz="2400" i="1" dirty="0">
                <a:latin typeface="Arial" panose="020B0604020202020204" pitchFamily="34" charset="0"/>
                <a:cs typeface="Arial" panose="020B0604020202020204" pitchFamily="34" charset="0"/>
              </a:rPr>
              <a:t>Checklist of Required Schedules</a:t>
            </a:r>
            <a:r>
              <a:rPr lang="en-US" sz="2400" dirty="0">
                <a:latin typeface="Arial" panose="020B0604020202020204" pitchFamily="34" charset="0"/>
                <a:cs typeface="Arial" panose="020B0604020202020204" pitchFamily="34" charset="0"/>
              </a:rPr>
              <a:t>, to determine those Schedules it must </a:t>
            </a:r>
            <a:r>
              <a:rPr lang="en-US" sz="2400" dirty="0" smtClean="0">
                <a:latin typeface="Arial" panose="020B0604020202020204" pitchFamily="34" charset="0"/>
                <a:cs typeface="Arial" panose="020B0604020202020204" pitchFamily="34" charset="0"/>
              </a:rPr>
              <a:t>complete</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should be done before any other part of the form is completed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Navigating the Form 990 - Subschedules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47</a:t>
            </a:fld>
            <a:endParaRPr lang="en-US" dirty="0"/>
          </a:p>
        </p:txBody>
      </p:sp>
      <p:sp>
        <p:nvSpPr>
          <p:cNvPr id="5" name="Content Placeholder 2"/>
          <p:cNvSpPr txBox="1">
            <a:spLocks/>
          </p:cNvSpPr>
          <p:nvPr/>
        </p:nvSpPr>
        <p:spPr>
          <a:xfrm>
            <a:off x="457200" y="1600200"/>
            <a:ext cx="8229600" cy="4873752"/>
          </a:xfrm>
          <a:prstGeom prst="rect">
            <a:avLst/>
          </a:prstGeom>
        </p:spPr>
        <p:txBody>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Schedule A, </a:t>
            </a:r>
            <a:r>
              <a:rPr lang="en-US" sz="2400" i="1" dirty="0">
                <a:latin typeface="Arial" panose="020B0604020202020204" pitchFamily="34" charset="0"/>
                <a:cs typeface="Arial" panose="020B0604020202020204" pitchFamily="34" charset="0"/>
              </a:rPr>
              <a:t>Public Charity Status and Public Support</a:t>
            </a:r>
            <a:r>
              <a:rPr lang="en-US" sz="2400" dirty="0">
                <a:latin typeface="Arial" panose="020B0604020202020204" pitchFamily="34" charset="0"/>
                <a:cs typeface="Arial" panose="020B0604020202020204" pitchFamily="34" charset="0"/>
              </a:rPr>
              <a:t>, to be completed by organizations described in sections 501(c)(3) and 4947(a)(1) to provide information relevant to its status as a public charity, including satisfaction of applicable public support tests on an ongoing basis</a:t>
            </a:r>
          </a:p>
          <a:p>
            <a:pPr>
              <a:buNone/>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Schedule B, </a:t>
            </a:r>
            <a:r>
              <a:rPr lang="en-US" sz="2400" i="1" dirty="0">
                <a:latin typeface="Arial" panose="020B0604020202020204" pitchFamily="34" charset="0"/>
                <a:cs typeface="Arial" panose="020B0604020202020204" pitchFamily="34" charset="0"/>
              </a:rPr>
              <a:t>Schedule of Contributors</a:t>
            </a:r>
            <a:r>
              <a:rPr lang="en-US" sz="2400" dirty="0">
                <a:latin typeface="Arial" panose="020B0604020202020204" pitchFamily="34" charset="0"/>
                <a:cs typeface="Arial" panose="020B0604020202020204" pitchFamily="34" charset="0"/>
              </a:rPr>
              <a:t>, to be completed by organizations to provide information regarding contributions they report as revenues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Why doesn’t my Form 990 match my audit?</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48</a:t>
            </a:fld>
            <a:endParaRPr lang="en-US" dirty="0"/>
          </a:p>
        </p:txBody>
      </p:sp>
      <p:sp>
        <p:nvSpPr>
          <p:cNvPr id="5" name="Content Placeholder 2"/>
          <p:cNvSpPr txBox="1">
            <a:spLocks/>
          </p:cNvSpPr>
          <p:nvPr/>
        </p:nvSpPr>
        <p:spPr>
          <a:xfrm>
            <a:off x="228600" y="1524000"/>
            <a:ext cx="8686800" cy="4724400"/>
          </a:xfrm>
          <a:prstGeom prst="rect">
            <a:avLst/>
          </a:prstGeom>
        </p:spPr>
        <p:txBody>
          <a:bodyPr/>
          <a:lstStyle/>
          <a:p>
            <a:pPr marL="457200" indent="-457200">
              <a:buFont typeface="Arial" pitchFamily="34" charset="0"/>
              <a:buChar char="•"/>
            </a:pPr>
            <a:r>
              <a:rPr lang="en-US" sz="2800" dirty="0" smtClean="0">
                <a:latin typeface="Arial" pitchFamily="34" charset="0"/>
                <a:cs typeface="Arial" pitchFamily="34" charset="0"/>
              </a:rPr>
              <a:t>Certain items are not included on the Form 990</a:t>
            </a:r>
          </a:p>
          <a:p>
            <a:pPr marL="914400" lvl="1" indent="-457200">
              <a:buFont typeface="Arial" pitchFamily="34" charset="0"/>
              <a:buChar char="•"/>
            </a:pPr>
            <a:r>
              <a:rPr lang="en-US" sz="2800" dirty="0" smtClean="0">
                <a:latin typeface="Arial" pitchFamily="34" charset="0"/>
                <a:cs typeface="Arial" pitchFamily="34" charset="0"/>
              </a:rPr>
              <a:t>Donated services such as rent, advertising, legal and professional services</a:t>
            </a:r>
          </a:p>
          <a:p>
            <a:pPr marL="914400" lvl="1" indent="-457200">
              <a:buFont typeface="Arial" pitchFamily="34" charset="0"/>
              <a:buChar char="•"/>
            </a:pPr>
            <a:r>
              <a:rPr lang="en-US" sz="2800" dirty="0" smtClean="0">
                <a:latin typeface="Arial" pitchFamily="34" charset="0"/>
                <a:cs typeface="Arial" pitchFamily="34" charset="0"/>
              </a:rPr>
              <a:t>Unrealized gains and losses</a:t>
            </a:r>
          </a:p>
          <a:p>
            <a:pPr marL="914400" lvl="1" indent="-457200">
              <a:buFont typeface="Arial" pitchFamily="34" charset="0"/>
              <a:buChar char="•"/>
            </a:pPr>
            <a:endParaRPr lang="en-US" sz="2800" dirty="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Certain items, such as realized losses on investments, are located on different schedules than the audit</a:t>
            </a:r>
          </a:p>
          <a:p>
            <a:pPr marL="457200" indent="-457200">
              <a:buFont typeface="Arial" pitchFamily="34" charset="0"/>
              <a:buChar char="•"/>
            </a:pPr>
            <a:endParaRPr lang="en-US" sz="2800" dirty="0" smtClean="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Schedule D will reconcile these differences</a:t>
            </a:r>
            <a:endParaRPr lang="en-US" sz="2800" dirty="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Resources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49</a:t>
            </a:fld>
            <a:endParaRPr lang="en-US" dirty="0"/>
          </a:p>
        </p:txBody>
      </p:sp>
      <p:sp>
        <p:nvSpPr>
          <p:cNvPr id="5" name="Content Placeholder 2"/>
          <p:cNvSpPr txBox="1">
            <a:spLocks/>
          </p:cNvSpPr>
          <p:nvPr/>
        </p:nvSpPr>
        <p:spPr>
          <a:xfrm>
            <a:off x="228600" y="1447800"/>
            <a:ext cx="8686800" cy="5029200"/>
          </a:xfrm>
          <a:prstGeom prst="rect">
            <a:avLst/>
          </a:prstGeom>
        </p:spPr>
        <p:txBody>
          <a:bodyPr/>
          <a:lstStyle/>
          <a:p>
            <a:pPr marL="342900" indent="-342900">
              <a:buFont typeface="Arial" panose="020B0604020202020204" pitchFamily="34" charset="0"/>
              <a:buChar char="•"/>
            </a:pPr>
            <a:r>
              <a:rPr lang="en-US" dirty="0"/>
              <a:t>Publication 557, </a:t>
            </a:r>
            <a:r>
              <a:rPr lang="en-US" i="1" dirty="0"/>
              <a:t>Tax-Exempt Status for Your </a:t>
            </a:r>
            <a:r>
              <a:rPr lang="en-US" i="1" dirty="0" smtClean="0"/>
              <a:t>Organization</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Publication 561, </a:t>
            </a:r>
            <a:r>
              <a:rPr lang="en-US" i="1" dirty="0"/>
              <a:t>Determining the Value of Donated </a:t>
            </a:r>
            <a:r>
              <a:rPr lang="en-US" i="1" dirty="0" smtClean="0"/>
              <a:t>Property</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Publication 598, </a:t>
            </a:r>
            <a:r>
              <a:rPr lang="en-US" i="1" dirty="0"/>
              <a:t>Tax on Unrelated Business Income of Exempt </a:t>
            </a:r>
            <a:r>
              <a:rPr lang="en-US" i="1" dirty="0" smtClean="0"/>
              <a:t>Organizations</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Publication 1771, </a:t>
            </a:r>
            <a:r>
              <a:rPr lang="en-US" i="1" dirty="0"/>
              <a:t>Charitable Contributions – Substantiation and Disclosure </a:t>
            </a:r>
            <a:r>
              <a:rPr lang="en-US" i="1" dirty="0" smtClean="0"/>
              <a:t>Requirements</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Publication 3079, </a:t>
            </a:r>
            <a:r>
              <a:rPr lang="en-US" i="1" dirty="0"/>
              <a:t>Gaming Publication for Tax-Exempt Organizations</a:t>
            </a:r>
            <a:r>
              <a:rPr lang="en-US" dirty="0"/>
              <a:t>, and Notice 1335, </a:t>
            </a:r>
            <a:r>
              <a:rPr lang="en-US" i="1" dirty="0"/>
              <a:t>Gaming Activities</a:t>
            </a:r>
            <a:r>
              <a:rPr lang="en-US" dirty="0"/>
              <a:t>, and Notice 1340, </a:t>
            </a:r>
            <a:r>
              <a:rPr lang="en-US" i="1" dirty="0"/>
              <a:t>Tax-Exempt Organizations and Raffle Prizes – Reporting Requirements and Federal Income Tax </a:t>
            </a:r>
            <a:r>
              <a:rPr lang="en-US" i="1" dirty="0" smtClean="0"/>
              <a:t>Withholding</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Publication 4221-PC, </a:t>
            </a:r>
            <a:r>
              <a:rPr lang="en-US" i="1" dirty="0"/>
              <a:t>Compliance Guide for 501(c)(3) Public </a:t>
            </a:r>
            <a:r>
              <a:rPr lang="en-US" i="1" dirty="0" smtClean="0"/>
              <a:t>Char</a:t>
            </a:r>
            <a:r>
              <a:rPr lang="en-US" dirty="0" smtClean="0"/>
              <a:t>ities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Publication 4302, </a:t>
            </a:r>
            <a:r>
              <a:rPr lang="en-US" i="1" dirty="0"/>
              <a:t>A Charity’s Guide to Vehicle </a:t>
            </a:r>
            <a:r>
              <a:rPr lang="en-US" i="1" dirty="0" smtClean="0"/>
              <a:t>Donations</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Publication 4630, </a:t>
            </a:r>
            <a:r>
              <a:rPr lang="en-US" i="1" dirty="0"/>
              <a:t>The Exempt Organizations Products &amp; Services Navigator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Looking?</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a:t>
            </a:fld>
            <a:endParaRPr lang="en-US" dirty="0"/>
          </a:p>
        </p:txBody>
      </p:sp>
      <p:sp>
        <p:nvSpPr>
          <p:cNvPr id="5" name="Rectangle 4"/>
          <p:cNvSpPr/>
          <p:nvPr/>
        </p:nvSpPr>
        <p:spPr>
          <a:xfrm>
            <a:off x="457200" y="1600200"/>
            <a:ext cx="8001000" cy="2246769"/>
          </a:xfrm>
          <a:prstGeom prst="rect">
            <a:avLst/>
          </a:prstGeom>
        </p:spPr>
        <p:txBody>
          <a:bodyPr wrap="square">
            <a:spAutoFit/>
          </a:bodyPr>
          <a:lstStyle/>
          <a:p>
            <a:pPr marL="457200" indent="-457200">
              <a:buFont typeface="Arial" pitchFamily="34" charset="0"/>
              <a:buChar char="•"/>
            </a:pPr>
            <a:r>
              <a:rPr lang="en-US" sz="2800" dirty="0" smtClean="0">
                <a:latin typeface="Arial" pitchFamily="34" charset="0"/>
                <a:cs typeface="Arial" pitchFamily="34" charset="0"/>
              </a:rPr>
              <a:t>IRS</a:t>
            </a:r>
          </a:p>
          <a:p>
            <a:pPr marL="457200" indent="-457200">
              <a:buFont typeface="Arial" pitchFamily="34" charset="0"/>
              <a:buChar char="•"/>
            </a:pPr>
            <a:endParaRPr lang="en-US" sz="2800" dirty="0" smtClean="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State of Nevada</a:t>
            </a:r>
          </a:p>
          <a:p>
            <a:pPr marL="457200" indent="-457200">
              <a:buFont typeface="Arial" pitchFamily="34" charset="0"/>
              <a:buChar char="•"/>
            </a:pPr>
            <a:endParaRPr lang="en-US" sz="2800" dirty="0" smtClean="0">
              <a:latin typeface="Arial" pitchFamily="34" charset="0"/>
              <a:cs typeface="Arial" pitchFamily="34" charset="0"/>
            </a:endParaRPr>
          </a:p>
          <a:p>
            <a:pPr marL="457200" indent="-457200">
              <a:buFont typeface="Arial" pitchFamily="34" charset="0"/>
              <a:buChar char="•"/>
            </a:pPr>
            <a:r>
              <a:rPr lang="en-US" sz="2800" dirty="0" smtClean="0">
                <a:latin typeface="Arial" pitchFamily="34" charset="0"/>
                <a:cs typeface="Arial" pitchFamily="34" charset="0"/>
              </a:rPr>
              <a:t>General Public</a:t>
            </a:r>
          </a:p>
        </p:txBody>
      </p:sp>
    </p:spTree>
    <p:extLst>
      <p:ext uri="{BB962C8B-B14F-4D97-AF65-F5344CB8AC3E}">
        <p14:creationId xmlns:p14="http://schemas.microsoft.com/office/powerpoint/2010/main" val="28740933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50</a:t>
            </a:fld>
            <a:endParaRPr lang="en-US" dirty="0"/>
          </a:p>
        </p:txBody>
      </p:sp>
      <p:sp>
        <p:nvSpPr>
          <p:cNvPr id="5" name="Rectangle 3"/>
          <p:cNvSpPr txBox="1">
            <a:spLocks noChangeArrowheads="1"/>
          </p:cNvSpPr>
          <p:nvPr/>
        </p:nvSpPr>
        <p:spPr>
          <a:xfrm>
            <a:off x="685800" y="1447800"/>
            <a:ext cx="7772400" cy="3810000"/>
          </a:xfrm>
          <a:prstGeom prst="rect">
            <a:avLst/>
          </a:prstGeom>
          <a:ln/>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When starting a budget cycle, the organization should: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Analyze the most recent years financial activity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Create a budget preparation checklist that includes a timeline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51</a:t>
            </a:fld>
            <a:endParaRPr lang="en-US" dirty="0"/>
          </a:p>
        </p:txBody>
      </p:sp>
      <p:sp>
        <p:nvSpPr>
          <p:cNvPr id="5" name="Rectangle 3"/>
          <p:cNvSpPr txBox="1">
            <a:spLocks noChangeArrowheads="1"/>
          </p:cNvSpPr>
          <p:nvPr/>
        </p:nvSpPr>
        <p:spPr>
          <a:xfrm>
            <a:off x="685800" y="1447800"/>
            <a:ext cx="7772400" cy="3810000"/>
          </a:xfrm>
          <a:prstGeom prst="rect">
            <a:avLst/>
          </a:prstGeom>
          <a:ln/>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Five tips for budgeting revenue:</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1. Be realistic</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2. Have a contingency plan</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3. Spend appropriate time and effort on budgeting revenue</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4. Involve the appropriate individuals</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5. Look at each revenue source separately</a:t>
            </a:r>
            <a:endParaRPr kumimoji="0" lang="en-US" sz="3200" b="0" i="0" u="none" strike="noStrike" kern="1200" cap="none" spc="0" normalizeH="0" baseline="0" noProof="0" dirty="0">
              <a:ln>
                <a:noFill/>
              </a:ln>
              <a:solidFill>
                <a:srgbClr val="962B0E"/>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52</a:t>
            </a:fld>
            <a:endParaRPr lang="en-US" dirty="0"/>
          </a:p>
        </p:txBody>
      </p:sp>
      <p:sp>
        <p:nvSpPr>
          <p:cNvPr id="5" name="Rectangle 3"/>
          <p:cNvSpPr txBox="1">
            <a:spLocks noChangeArrowheads="1"/>
          </p:cNvSpPr>
          <p:nvPr/>
        </p:nvSpPr>
        <p:spPr>
          <a:xfrm>
            <a:off x="685800" y="1447800"/>
            <a:ext cx="7772400" cy="3810000"/>
          </a:xfrm>
          <a:prstGeom prst="rect">
            <a:avLst/>
          </a:prstGeom>
          <a:ln/>
        </p:spPr>
        <p:txBody>
          <a:bodyPr/>
          <a:lstStyle/>
          <a:p>
            <a:pPr marL="342900" marR="0" lvl="0" indent="-342900" algn="l" defTabSz="914400" rtl="0" eaLnBrk="1" fontAlgn="auto" latinLnBrk="0" hangingPunct="1">
              <a:lnSpc>
                <a:spcPct val="11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Five tips for budgeting expenses:</a:t>
            </a:r>
            <a:endParaRPr kumimoji="0" lang="en-US" sz="2800" b="0" i="1" u="none" strike="noStrike" kern="1200" cap="none" spc="0" normalizeH="0" baseline="0" noProof="0" dirty="0" smtClean="0">
              <a:ln>
                <a:noFill/>
              </a:ln>
              <a:solidFill>
                <a:srgbClr val="CC0000"/>
              </a:solidFill>
              <a:effectLst/>
              <a:uLnTx/>
              <a:uFillTx/>
              <a:latin typeface="Arial" pitchFamily="34" charset="0"/>
              <a:cs typeface="Arial" pitchFamily="34" charset="0"/>
            </a:endParaRPr>
          </a:p>
          <a:p>
            <a:pPr marL="342900" marR="0" lvl="0" indent="-342900" algn="l" defTabSz="914400" rtl="0" eaLnBrk="1" fontAlgn="auto" latinLnBrk="0" hangingPunct="1">
              <a:lnSpc>
                <a:spcPct val="11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1. Start with personnel expenses first</a:t>
            </a:r>
          </a:p>
          <a:p>
            <a:pPr marL="342900" marR="0" lvl="0" indent="-342900" algn="l" defTabSz="914400" rtl="0" eaLnBrk="1" fontAlgn="auto" latinLnBrk="0" hangingPunct="1">
              <a:lnSpc>
                <a:spcPct val="11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2. Involve the appropriate individuals</a:t>
            </a:r>
          </a:p>
          <a:p>
            <a:pPr marL="342900" indent="-342900">
              <a:lnSpc>
                <a:spcPct val="110000"/>
              </a:lnSpc>
              <a:spcBef>
                <a:spcPct val="20000"/>
              </a:spcBef>
              <a:defRPr/>
            </a:pPr>
            <a:r>
              <a:rPr lang="en-US" sz="2800" dirty="0" smtClean="0">
                <a:latin typeface="Arial" pitchFamily="34" charset="0"/>
                <a:cs typeface="Arial" pitchFamily="34" charset="0"/>
              </a:rPr>
              <a:t>3. </a:t>
            </a:r>
            <a:r>
              <a:rPr lang="en-US" sz="2800" dirty="0">
                <a:latin typeface="Arial" pitchFamily="34" charset="0"/>
                <a:cs typeface="Arial" pitchFamily="34" charset="0"/>
              </a:rPr>
              <a:t>Start with historical data and adjust for known and expected </a:t>
            </a:r>
            <a:r>
              <a:rPr lang="en-US" sz="2800" dirty="0" smtClean="0">
                <a:latin typeface="Arial" pitchFamily="34" charset="0"/>
                <a:cs typeface="Arial" pitchFamily="34" charset="0"/>
              </a:rPr>
              <a:t>changes</a:t>
            </a:r>
            <a:endPar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1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4. Be reasonable in the expenses your business can incur</a:t>
            </a:r>
            <a:r>
              <a:rPr kumimoji="0" lang="en-US" sz="2800" b="0" i="0" u="none" strike="noStrike" kern="1200" cap="none" spc="0" normalizeH="0" noProof="0" dirty="0" smtClean="0">
                <a:ln>
                  <a:noFill/>
                </a:ln>
                <a:solidFill>
                  <a:schemeClr val="tx1"/>
                </a:solidFill>
                <a:effectLst/>
                <a:uLnTx/>
                <a:uFillTx/>
                <a:latin typeface="Arial" pitchFamily="34" charset="0"/>
                <a:cs typeface="Arial" pitchFamily="34" charset="0"/>
              </a:rPr>
              <a:t> </a:t>
            </a:r>
            <a:endPar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1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5. Make sure all cost drivers are recognized </a:t>
            </a:r>
            <a:endParaRPr kumimoji="0" lang="en-US" sz="28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 Risks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53</a:t>
            </a:fld>
            <a:endParaRPr lang="en-US" dirty="0"/>
          </a:p>
        </p:txBody>
      </p:sp>
      <p:sp>
        <p:nvSpPr>
          <p:cNvPr id="5" name="Content Placeholder 2"/>
          <p:cNvSpPr txBox="1">
            <a:spLocks/>
          </p:cNvSpPr>
          <p:nvPr/>
        </p:nvSpPr>
        <p:spPr>
          <a:xfrm>
            <a:off x="304800" y="1600200"/>
            <a:ext cx="7772400" cy="3124200"/>
          </a:xfrm>
          <a:prstGeom prst="rect">
            <a:avLst/>
          </a:prstGeom>
        </p:spPr>
        <p:txBody>
          <a:bodyPr>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100" b="0" i="0" u="none" strike="noStrike" kern="1200" cap="none" spc="0" normalizeH="0" baseline="0" noProof="0" dirty="0" smtClean="0">
                <a:ln>
                  <a:noFill/>
                </a:ln>
                <a:effectLst/>
                <a:uLnTx/>
                <a:uFillTx/>
                <a:latin typeface="Arial" pitchFamily="34" charset="0"/>
                <a:cs typeface="Arial" pitchFamily="34" charset="0"/>
              </a:rPr>
              <a:t>Misappropriation of assets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effectLst/>
                <a:uLnTx/>
                <a:uFillTx/>
                <a:latin typeface="Arial" pitchFamily="34" charset="0"/>
                <a:cs typeface="Arial" pitchFamily="34" charset="0"/>
              </a:rPr>
              <a:t>Cash receipts</a:t>
            </a:r>
          </a:p>
          <a:p>
            <a:pPr marL="1200150" lvl="2" indent="-285750">
              <a:spcBef>
                <a:spcPct val="20000"/>
              </a:spcBef>
              <a:buFont typeface="Arial" pitchFamily="34" charset="0"/>
              <a:buChar char="–"/>
              <a:defRPr/>
            </a:pPr>
            <a:r>
              <a:rPr lang="en-US" sz="2600" dirty="0" smtClean="0">
                <a:latin typeface="Arial" pitchFamily="34" charset="0"/>
                <a:cs typeface="Arial" pitchFamily="34" charset="0"/>
              </a:rPr>
              <a:t>Who opens the mail?</a:t>
            </a:r>
          </a:p>
          <a:p>
            <a:pPr marL="1200150" lvl="2" indent="-285750">
              <a:spcBef>
                <a:spcPct val="20000"/>
              </a:spcBef>
              <a:buFont typeface="Arial" pitchFamily="34" charset="0"/>
              <a:buChar char="–"/>
              <a:defRPr/>
            </a:pPr>
            <a:r>
              <a:rPr kumimoji="0" lang="en-US" sz="2600" b="0" i="0" u="none" strike="noStrike" kern="1200" cap="none" spc="0" normalizeH="0" baseline="0" noProof="0" dirty="0" smtClean="0">
                <a:ln>
                  <a:noFill/>
                </a:ln>
                <a:effectLst/>
                <a:uLnTx/>
                <a:uFillTx/>
                <a:latin typeface="Arial" pitchFamily="34" charset="0"/>
                <a:cs typeface="Arial" pitchFamily="34" charset="0"/>
              </a:rPr>
              <a:t>Who has custody of cash and checks?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effectLst/>
                <a:uLnTx/>
                <a:uFillTx/>
                <a:latin typeface="Arial" pitchFamily="34" charset="0"/>
                <a:cs typeface="Arial" pitchFamily="34" charset="0"/>
              </a:rPr>
              <a:t>Cash disbursements</a:t>
            </a:r>
          </a:p>
          <a:p>
            <a:pPr marL="1200150" lvl="2" indent="-285750">
              <a:spcBef>
                <a:spcPct val="20000"/>
              </a:spcBef>
              <a:buFont typeface="Arial" pitchFamily="34" charset="0"/>
              <a:buChar char="–"/>
              <a:defRPr/>
            </a:pPr>
            <a:r>
              <a:rPr lang="en-US" sz="2600" dirty="0" smtClean="0">
                <a:latin typeface="Arial" pitchFamily="34" charset="0"/>
                <a:cs typeface="Arial" pitchFamily="34" charset="0"/>
              </a:rPr>
              <a:t>Who receives the unopened bank statements? </a:t>
            </a:r>
          </a:p>
          <a:p>
            <a:pPr marL="1200150" lvl="2" indent="-285750">
              <a:spcBef>
                <a:spcPct val="20000"/>
              </a:spcBef>
              <a:buFont typeface="Arial" pitchFamily="34" charset="0"/>
              <a:buChar char="–"/>
              <a:defRPr/>
            </a:pPr>
            <a:r>
              <a:rPr kumimoji="0" lang="en-US" sz="2600" b="0" i="0" u="none" strike="noStrike" kern="1200" cap="none" spc="0" normalizeH="0" baseline="0" noProof="0" dirty="0" smtClean="0">
                <a:ln>
                  <a:noFill/>
                </a:ln>
                <a:effectLst/>
                <a:uLnTx/>
                <a:uFillTx/>
                <a:latin typeface="Arial" pitchFamily="34" charset="0"/>
                <a:cs typeface="Arial" pitchFamily="34" charset="0"/>
              </a:rPr>
              <a:t>Who</a:t>
            </a:r>
            <a:r>
              <a:rPr kumimoji="0" lang="en-US" sz="2600" b="0" i="0" u="none" strike="noStrike" kern="1200" cap="none" spc="0" normalizeH="0" noProof="0" dirty="0" smtClean="0">
                <a:ln>
                  <a:noFill/>
                </a:ln>
                <a:effectLst/>
                <a:uLnTx/>
                <a:uFillTx/>
                <a:latin typeface="Arial" pitchFamily="34" charset="0"/>
                <a:cs typeface="Arial" pitchFamily="34" charset="0"/>
              </a:rPr>
              <a:t> reviews cancelled checks?</a:t>
            </a:r>
          </a:p>
          <a:p>
            <a:pPr marL="1200150" lvl="2" indent="-285750">
              <a:spcBef>
                <a:spcPct val="20000"/>
              </a:spcBef>
              <a:buFont typeface="Arial" pitchFamily="34" charset="0"/>
              <a:buChar char="–"/>
              <a:defRPr/>
            </a:pPr>
            <a:r>
              <a:rPr lang="en-US" sz="2600" baseline="0" dirty="0" smtClean="0">
                <a:latin typeface="Arial" pitchFamily="34" charset="0"/>
                <a:cs typeface="Arial" pitchFamily="34" charset="0"/>
              </a:rPr>
              <a:t>Who has access to checks?</a:t>
            </a:r>
          </a:p>
          <a:p>
            <a:pPr marL="1200150" lvl="2" indent="-285750">
              <a:spcBef>
                <a:spcPct val="20000"/>
              </a:spcBef>
              <a:buFont typeface="Arial" pitchFamily="34" charset="0"/>
              <a:buChar char="–"/>
              <a:defRPr/>
            </a:pPr>
            <a:r>
              <a:rPr kumimoji="0" lang="en-US" sz="2600" b="0" i="0" u="none" strike="noStrike" kern="1200" cap="none" spc="0" normalizeH="0" noProof="0" dirty="0" smtClean="0">
                <a:ln>
                  <a:noFill/>
                </a:ln>
                <a:effectLst/>
                <a:uLnTx/>
                <a:uFillTx/>
                <a:latin typeface="Arial" pitchFamily="34" charset="0"/>
                <a:cs typeface="Arial" pitchFamily="34" charset="0"/>
              </a:rPr>
              <a:t>Who reviews payments before they go out?</a:t>
            </a:r>
          </a:p>
          <a:p>
            <a:pPr marL="1200150" lvl="2" indent="-285750">
              <a:spcBef>
                <a:spcPct val="20000"/>
              </a:spcBef>
              <a:buFont typeface="Arial" pitchFamily="34" charset="0"/>
              <a:buChar char="–"/>
              <a:defRPr/>
            </a:pPr>
            <a:r>
              <a:rPr lang="en-US" sz="2600" baseline="0" dirty="0" smtClean="0">
                <a:latin typeface="Arial" pitchFamily="34" charset="0"/>
                <a:cs typeface="Arial" pitchFamily="34" charset="0"/>
              </a:rPr>
              <a:t>How are reimbursements reviewed?</a:t>
            </a:r>
          </a:p>
          <a:p>
            <a:pPr marL="1200150" lvl="2" indent="-285750">
              <a:spcBef>
                <a:spcPct val="20000"/>
              </a:spcBef>
              <a:buFont typeface="Arial" pitchFamily="34" charset="0"/>
              <a:buChar char="–"/>
              <a:defRPr/>
            </a:pPr>
            <a:r>
              <a:rPr kumimoji="0" lang="en-US" sz="2600" b="0" i="0" u="none" strike="noStrike" kern="1200" cap="none" spc="0" normalizeH="0" noProof="0" dirty="0" smtClean="0">
                <a:ln>
                  <a:noFill/>
                </a:ln>
                <a:effectLst/>
                <a:uLnTx/>
                <a:uFillTx/>
                <a:latin typeface="Arial" pitchFamily="34" charset="0"/>
                <a:cs typeface="Arial" pitchFamily="34" charset="0"/>
              </a:rPr>
              <a:t>Who looks at credit card charges?</a:t>
            </a:r>
            <a:endParaRPr kumimoji="0" lang="en-US" sz="2600" b="0" i="0" u="none" strike="noStrike" kern="1200" cap="none" spc="0" normalizeH="0" baseline="0" noProof="0" dirty="0">
              <a:ln>
                <a:noFill/>
              </a:ln>
              <a:effectLst/>
              <a:uLnTx/>
              <a:uFillTx/>
              <a:latin typeface="Arial" pitchFamily="34" charset="0"/>
              <a:cs typeface="Arial" pitchFamily="34" charset="0"/>
            </a:endParaRPr>
          </a:p>
        </p:txBody>
      </p:sp>
      <p:sp>
        <p:nvSpPr>
          <p:cNvPr id="6" name="Content Placeholder 6"/>
          <p:cNvSpPr txBox="1">
            <a:spLocks/>
          </p:cNvSpPr>
          <p:nvPr/>
        </p:nvSpPr>
        <p:spPr>
          <a:xfrm>
            <a:off x="342405" y="4191000"/>
            <a:ext cx="7772400" cy="24384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300" b="0" i="0" u="none" strike="noStrike" kern="1200" cap="none" spc="0" normalizeH="0" baseline="0" noProof="0" dirty="0" smtClean="0">
                <a:ln>
                  <a:noFill/>
                </a:ln>
                <a:effectLst/>
                <a:uLnTx/>
                <a:uFillTx/>
                <a:latin typeface="Arial" pitchFamily="34" charset="0"/>
                <a:cs typeface="Arial" pitchFamily="34" charset="0"/>
              </a:rPr>
              <a:t>Financial statement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Arial" pitchFamily="34" charset="0"/>
                <a:cs typeface="Arial" pitchFamily="34" charset="0"/>
              </a:rPr>
              <a:t>Restrictions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Arial" pitchFamily="34" charset="0"/>
                <a:cs typeface="Arial" pitchFamily="34" charset="0"/>
              </a:rPr>
              <a:t>Statement of Functional Expenses</a:t>
            </a:r>
            <a:endParaRPr kumimoji="0" lang="en-US" sz="20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Donations and Tax Write Offs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54</a:t>
            </a:fld>
            <a:endParaRPr lang="en-US" dirty="0"/>
          </a:p>
        </p:txBody>
      </p:sp>
      <p:sp>
        <p:nvSpPr>
          <p:cNvPr id="5" name="Content Placeholder 2"/>
          <p:cNvSpPr txBox="1">
            <a:spLocks/>
          </p:cNvSpPr>
          <p:nvPr/>
        </p:nvSpPr>
        <p:spPr>
          <a:xfrm>
            <a:off x="457200" y="1600200"/>
            <a:ext cx="8305800" cy="4873752"/>
          </a:xfrm>
          <a:prstGeom prst="rect">
            <a:avLst/>
          </a:prstGeom>
        </p:spPr>
        <p:txBody>
          <a:bodyPr/>
          <a:lstStyle/>
          <a:p>
            <a:pPr marL="342900" indent="-342900">
              <a:buFont typeface="Arial" pitchFamily="34" charset="0"/>
              <a:buChar char="•"/>
            </a:pPr>
            <a:r>
              <a:rPr lang="en-US" sz="2800" dirty="0" smtClean="0">
                <a:latin typeface="Arial" pitchFamily="34" charset="0"/>
                <a:cs typeface="Arial" pitchFamily="34" charset="0"/>
              </a:rPr>
              <a:t>What’s deductible to my donors?</a:t>
            </a:r>
          </a:p>
          <a:p>
            <a:endParaRPr lang="en-US" sz="2800" dirty="0" smtClean="0">
              <a:latin typeface="Arial" pitchFamily="34" charset="0"/>
              <a:cs typeface="Arial" pitchFamily="34" charset="0"/>
            </a:endParaRPr>
          </a:p>
          <a:p>
            <a:pPr marL="800100" lvl="1" indent="-342900">
              <a:buFont typeface="Arial" pitchFamily="34" charset="0"/>
              <a:buChar char="•"/>
            </a:pPr>
            <a:r>
              <a:rPr lang="en-US" sz="2000" dirty="0" smtClean="0">
                <a:latin typeface="Arial" pitchFamily="34" charset="0"/>
                <a:cs typeface="Arial" pitchFamily="34" charset="0"/>
              </a:rPr>
              <a:t>Donated services – no</a:t>
            </a:r>
          </a:p>
          <a:p>
            <a:pPr lvl="1"/>
            <a:endParaRPr lang="en-US" sz="2000" dirty="0" smtClean="0">
              <a:latin typeface="Arial" pitchFamily="34" charset="0"/>
              <a:cs typeface="Arial" pitchFamily="34" charset="0"/>
            </a:endParaRPr>
          </a:p>
          <a:p>
            <a:pPr marL="800100" lvl="1" indent="-342900">
              <a:buFont typeface="Arial" pitchFamily="34" charset="0"/>
              <a:buChar char="•"/>
            </a:pPr>
            <a:r>
              <a:rPr lang="en-US" sz="2000" dirty="0" smtClean="0">
                <a:latin typeface="Arial" pitchFamily="34" charset="0"/>
                <a:cs typeface="Arial" pitchFamily="34" charset="0"/>
              </a:rPr>
              <a:t>Donated goods – yes</a:t>
            </a:r>
          </a:p>
          <a:p>
            <a:pPr marL="1257300" lvl="2" indent="-342900">
              <a:buFont typeface="Arial" pitchFamily="34" charset="0"/>
              <a:buChar char="•"/>
            </a:pPr>
            <a:r>
              <a:rPr lang="en-US" sz="2000" dirty="0" smtClean="0">
                <a:latin typeface="Arial" pitchFamily="34" charset="0"/>
                <a:cs typeface="Arial" pitchFamily="34" charset="0"/>
              </a:rPr>
              <a:t>Thank you letter can only describe the donated item, it CANNOT list a value for the item </a:t>
            </a:r>
          </a:p>
          <a:p>
            <a:pPr marL="1257300" lvl="2" indent="-342900">
              <a:buFont typeface="Arial" pitchFamily="34" charset="0"/>
              <a:buChar char="•"/>
            </a:pPr>
            <a:endParaRPr lang="en-US" sz="2000" dirty="0">
              <a:latin typeface="Arial" pitchFamily="34" charset="0"/>
              <a:cs typeface="Arial" pitchFamily="34" charset="0"/>
            </a:endParaRPr>
          </a:p>
          <a:p>
            <a:pPr marL="800100" lvl="1" indent="-342900">
              <a:buFont typeface="Arial" pitchFamily="34" charset="0"/>
              <a:buChar char="•"/>
            </a:pPr>
            <a:r>
              <a:rPr lang="en-US" sz="2000" dirty="0" smtClean="0">
                <a:latin typeface="Arial" pitchFamily="34" charset="0"/>
                <a:cs typeface="Arial" pitchFamily="34" charset="0"/>
              </a:rPr>
              <a:t>Cash – YES!</a:t>
            </a:r>
          </a:p>
          <a:p>
            <a:pPr marL="1257300" lvl="2" indent="-342900">
              <a:buFont typeface="Arial" pitchFamily="34" charset="0"/>
              <a:buChar char="•"/>
            </a:pPr>
            <a:r>
              <a:rPr lang="en-US" sz="2000" dirty="0" smtClean="0">
                <a:latin typeface="Arial" pitchFamily="34" charset="0"/>
                <a:cs typeface="Arial" pitchFamily="34" charset="0"/>
              </a:rPr>
              <a:t>Thank you letter should specify if any goods or services were provided in exchange for the donation. If they were, the dollar value of the goods and services received should be provided to the donor.</a:t>
            </a:r>
          </a:p>
          <a:p>
            <a:pPr marL="1257300" lvl="2" indent="-342900">
              <a:buFont typeface="Arial" pitchFamily="34" charset="0"/>
              <a:buChar char="•"/>
            </a:pPr>
            <a:endParaRPr lang="en-US" sz="2000" dirty="0">
              <a:latin typeface="Arial" pitchFamily="34" charset="0"/>
              <a:cs typeface="Arial" pitchFamily="34" charset="0"/>
            </a:endParaRPr>
          </a:p>
          <a:p>
            <a:pPr marL="800100" lvl="1" indent="-342900">
              <a:buFont typeface="Arial" pitchFamily="34" charset="0"/>
              <a:buChar char="•"/>
            </a:pPr>
            <a:r>
              <a:rPr lang="en-US" sz="2000" dirty="0" smtClean="0">
                <a:latin typeface="Arial" pitchFamily="34" charset="0"/>
                <a:cs typeface="Arial" pitchFamily="34" charset="0"/>
              </a:rPr>
              <a:t>IRS Publication 1771 is an excellent resource</a:t>
            </a:r>
          </a:p>
          <a:p>
            <a:pPr marL="1257300" lvl="2" indent="-342900">
              <a:buFont typeface="Arial" pitchFamily="34" charset="0"/>
              <a:buChar char="•"/>
            </a:pPr>
            <a:endParaRPr lang="en-US" sz="2000" dirty="0" smtClean="0">
              <a:latin typeface="Arial" pitchFamily="34" charset="0"/>
              <a:cs typeface="Arial" pitchFamily="34" charset="0"/>
            </a:endParaRPr>
          </a:p>
          <a:p>
            <a:pPr marL="1257300" lvl="2" indent="-342900">
              <a:buFont typeface="Arial" pitchFamily="34" charset="0"/>
              <a:buChar char="•"/>
            </a:pPr>
            <a:endParaRPr lang="en-US" sz="2000" dirty="0" smtClean="0">
              <a:latin typeface="Arial" pitchFamily="34" charset="0"/>
              <a:cs typeface="Arial" pitchFamily="34" charset="0"/>
            </a:endParaRPr>
          </a:p>
          <a:p>
            <a:pPr lvl="2"/>
            <a:endParaRPr lang="en-US" sz="2000" dirty="0">
              <a:latin typeface="Arial" pitchFamily="34" charset="0"/>
              <a:cs typeface="Arial" pitchFamily="34" charset="0"/>
            </a:endParaRPr>
          </a:p>
          <a:p>
            <a:pPr>
              <a:spcBef>
                <a:spcPct val="20000"/>
              </a:spcBef>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55</a:t>
            </a:fld>
            <a:endParaRPr lang="en-US" dirty="0"/>
          </a:p>
        </p:txBody>
      </p:sp>
      <p:sp>
        <p:nvSpPr>
          <p:cNvPr id="5" name="Content Placeholder 2"/>
          <p:cNvSpPr txBox="1">
            <a:spLocks/>
          </p:cNvSpPr>
          <p:nvPr/>
        </p:nvSpPr>
        <p:spPr>
          <a:xfrm>
            <a:off x="685800" y="2286000"/>
            <a:ext cx="7467600" cy="4035552"/>
          </a:xfrm>
          <a:prstGeom prst="rect">
            <a:avLst/>
          </a:prstGeom>
        </p:spPr>
        <p:txBody>
          <a:bodyPr>
            <a:normAutofit/>
          </a:bodyPr>
          <a:lstStyle/>
          <a:p>
            <a:pPr marL="342900" lvl="0" indent="-342900" algn="ctr">
              <a:spcBef>
                <a:spcPct val="20000"/>
              </a:spcBef>
              <a:defRPr/>
            </a:pPr>
            <a:r>
              <a:rPr lang="en-US" sz="3600" dirty="0">
                <a:latin typeface="Arial" pitchFamily="34" charset="0"/>
                <a:cs typeface="Arial" pitchFamily="34" charset="0"/>
              </a:rPr>
              <a:t>Jessica Sayles, </a:t>
            </a:r>
            <a:r>
              <a:rPr lang="en-US" sz="3600" dirty="0" smtClean="0">
                <a:latin typeface="Arial" pitchFamily="34" charset="0"/>
                <a:cs typeface="Arial" pitchFamily="34" charset="0"/>
              </a:rPr>
              <a:t>CPA</a:t>
            </a:r>
            <a:endParaRPr lang="en-US" sz="3600" dirty="0">
              <a:latin typeface="Arial" pitchFamily="34" charset="0"/>
              <a:cs typeface="Arial" pitchFamily="34" charset="0"/>
            </a:endParaRPr>
          </a:p>
          <a:p>
            <a:pPr marL="342900" lvl="0" indent="-342900" algn="ctr">
              <a:spcBef>
                <a:spcPct val="20000"/>
              </a:spcBef>
              <a:defRPr/>
            </a:pPr>
            <a:r>
              <a:rPr lang="en-US" sz="3600" dirty="0" smtClean="0">
                <a:latin typeface="Arial" pitchFamily="34" charset="0"/>
                <a:cs typeface="Arial" pitchFamily="34" charset="0"/>
              </a:rPr>
              <a:t>jsayles@trustHRC.com</a:t>
            </a:r>
            <a:endParaRPr lang="en-US" sz="3600" dirty="0">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u="none" strike="noStrike" kern="1200" cap="none" spc="0" normalizeH="0" baseline="0" noProof="0" dirty="0" smtClean="0">
                <a:ln>
                  <a:noFill/>
                </a:ln>
                <a:effectLst/>
                <a:uLnTx/>
                <a:uFillTx/>
                <a:latin typeface="Arial" pitchFamily="34" charset="0"/>
                <a:cs typeface="Arial" pitchFamily="34" charset="0"/>
              </a:rPr>
              <a:t>8675 South Eastern Avenue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u="none" strike="noStrike" kern="1200" cap="none" spc="0" normalizeH="0" baseline="0" noProof="0" dirty="0" smtClean="0">
                <a:ln>
                  <a:noFill/>
                </a:ln>
                <a:effectLst/>
                <a:uLnTx/>
                <a:uFillTx/>
                <a:latin typeface="Arial" pitchFamily="34" charset="0"/>
                <a:cs typeface="Arial" pitchFamily="34" charset="0"/>
              </a:rPr>
              <a:t>Las Vegas, NV 89123</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u="none" strike="noStrike" kern="1200" cap="none" spc="0" normalizeH="0" baseline="0" noProof="0" dirty="0" smtClean="0">
                <a:ln>
                  <a:noFill/>
                </a:ln>
                <a:effectLst/>
                <a:uLnTx/>
                <a:uFillTx/>
                <a:latin typeface="Arial" pitchFamily="34" charset="0"/>
                <a:cs typeface="Arial" pitchFamily="34" charset="0"/>
              </a:rPr>
              <a:t>(702) 269-9992</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6</a:t>
            </a:fld>
            <a:endParaRPr lang="en-US" dirty="0"/>
          </a:p>
        </p:txBody>
      </p:sp>
      <p:sp>
        <p:nvSpPr>
          <p:cNvPr id="5" name="Content Placeholder 2"/>
          <p:cNvSpPr>
            <a:spLocks noGrp="1"/>
          </p:cNvSpPr>
          <p:nvPr>
            <p:ph sz="quarter" idx="1"/>
          </p:nvPr>
        </p:nvSpPr>
        <p:spPr>
          <a:xfrm>
            <a:off x="838200" y="1447800"/>
            <a:ext cx="7467600" cy="4724400"/>
          </a:xfrm>
        </p:spPr>
        <p:txBody>
          <a:bodyPr>
            <a:normAutofit/>
          </a:bodyPr>
          <a:lstStyle/>
          <a:p>
            <a:r>
              <a:rPr lang="en-US" dirty="0" smtClean="0"/>
              <a:t>True or False?</a:t>
            </a:r>
          </a:p>
          <a:p>
            <a:pPr lvl="1"/>
            <a:r>
              <a:rPr lang="en-US" dirty="0" smtClean="0"/>
              <a:t>The Internal Revenue Code requires charities to have governance and management policies </a:t>
            </a:r>
            <a:endParaRPr lang="en-US" dirty="0"/>
          </a:p>
          <a:p>
            <a:pPr>
              <a:buNone/>
            </a:pPr>
            <a:endParaRPr lang="en-US" dirty="0"/>
          </a:p>
          <a:p>
            <a:endParaRPr lang="en-US" dirty="0" smtClean="0">
              <a:solidFill>
                <a:schemeClr val="tx2"/>
              </a:solidFill>
            </a:endParaRPr>
          </a:p>
          <a:p>
            <a:endParaRPr lang="en-US" dirty="0"/>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7</a:t>
            </a:fld>
            <a:endParaRPr lang="en-US" dirty="0"/>
          </a:p>
        </p:txBody>
      </p:sp>
      <p:sp>
        <p:nvSpPr>
          <p:cNvPr id="5" name="Content Placeholder 2"/>
          <p:cNvSpPr>
            <a:spLocks noGrp="1"/>
          </p:cNvSpPr>
          <p:nvPr>
            <p:ph sz="quarter" idx="1"/>
          </p:nvPr>
        </p:nvSpPr>
        <p:spPr>
          <a:xfrm>
            <a:off x="838200" y="1447800"/>
            <a:ext cx="7467600" cy="4724400"/>
          </a:xfrm>
        </p:spPr>
        <p:txBody>
          <a:bodyPr>
            <a:normAutofit fontScale="92500"/>
          </a:bodyPr>
          <a:lstStyle/>
          <a:p>
            <a:r>
              <a:rPr lang="en-US" dirty="0" smtClean="0"/>
              <a:t>FALSE! The IRC does not have specific requirements, HOWEVER…</a:t>
            </a:r>
          </a:p>
          <a:p>
            <a:r>
              <a:rPr lang="en-US" dirty="0" smtClean="0"/>
              <a:t>Form 990</a:t>
            </a:r>
          </a:p>
          <a:p>
            <a:pPr lvl="1"/>
            <a:r>
              <a:rPr lang="en-US" dirty="0" smtClean="0"/>
              <a:t>Specific questions regarding governance include</a:t>
            </a:r>
          </a:p>
          <a:p>
            <a:pPr lvl="2"/>
            <a:r>
              <a:rPr lang="en-US" dirty="0" smtClean="0"/>
              <a:t>Conflict of interest policy</a:t>
            </a:r>
          </a:p>
          <a:p>
            <a:pPr lvl="2"/>
            <a:r>
              <a:rPr lang="en-US" dirty="0" smtClean="0"/>
              <a:t>Whistleblower policy</a:t>
            </a:r>
          </a:p>
          <a:p>
            <a:pPr lvl="2"/>
            <a:r>
              <a:rPr lang="en-US" dirty="0" smtClean="0"/>
              <a:t>Compensation policies</a:t>
            </a:r>
          </a:p>
          <a:p>
            <a:pPr lvl="2"/>
            <a:r>
              <a:rPr lang="en-US" dirty="0" smtClean="0"/>
              <a:t>Process for reviewing the Form 990</a:t>
            </a:r>
          </a:p>
          <a:p>
            <a:pPr lvl="2"/>
            <a:r>
              <a:rPr lang="en-US" dirty="0" smtClean="0"/>
              <a:t>Size and composition of the board</a:t>
            </a:r>
          </a:p>
          <a:p>
            <a:pPr lvl="2"/>
            <a:r>
              <a:rPr lang="en-US" dirty="0" smtClean="0"/>
              <a:t>Relationships and independence of the board</a:t>
            </a:r>
            <a:endParaRPr lang="en-US" dirty="0"/>
          </a:p>
          <a:p>
            <a:pPr>
              <a:buNone/>
            </a:pPr>
            <a:endParaRPr lang="en-US" dirty="0"/>
          </a:p>
          <a:p>
            <a:endParaRPr lang="en-US" dirty="0" smtClean="0">
              <a:solidFill>
                <a:schemeClr val="tx2"/>
              </a:solidFill>
            </a:endParaRPr>
          </a:p>
          <a:p>
            <a:endParaRPr lang="en-US" dirty="0"/>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Nevada</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8</a:t>
            </a:fld>
            <a:endParaRPr lang="en-US" dirty="0"/>
          </a:p>
        </p:txBody>
      </p:sp>
      <p:sp>
        <p:nvSpPr>
          <p:cNvPr id="5" name="Content Placeholder 2"/>
          <p:cNvSpPr txBox="1">
            <a:spLocks/>
          </p:cNvSpPr>
          <p:nvPr/>
        </p:nvSpPr>
        <p:spPr>
          <a:xfrm>
            <a:off x="457200" y="1600200"/>
            <a:ext cx="7467600" cy="4873752"/>
          </a:xfrm>
          <a:prstGeom prst="rect">
            <a:avLst/>
          </a:prstGeom>
        </p:spPr>
        <p:txBody>
          <a:bodyPr/>
          <a:lstStyle/>
          <a:p>
            <a:pPr marL="457200" indent="-457200">
              <a:spcBef>
                <a:spcPct val="20000"/>
              </a:spcBef>
              <a:buFont typeface="Arial" panose="020B0604020202020204" pitchFamily="34" charset="0"/>
              <a:buChar char="•"/>
            </a:pPr>
            <a:r>
              <a:rPr lang="en-US" sz="3200" dirty="0"/>
              <a:t>True or False?</a:t>
            </a:r>
          </a:p>
          <a:p>
            <a:pPr marL="914400" lvl="1" indent="-457200">
              <a:spcBef>
                <a:spcPct val="20000"/>
              </a:spcBef>
              <a:buFont typeface="Arial" panose="020B0604020202020204" pitchFamily="34" charset="0"/>
              <a:buChar char="•"/>
            </a:pPr>
            <a:r>
              <a:rPr lang="en-US" sz="2800" dirty="0" smtClean="0"/>
              <a:t>Nevada law imposes upon directors of charities the fiduciary duties of care, loyalty and obedience to the law</a:t>
            </a:r>
            <a:endParaRPr lang="en-US" sz="2800" dirty="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Nevada</a:t>
            </a:r>
            <a:endParaRPr lang="en-US" dirty="0"/>
          </a:p>
        </p:txBody>
      </p:sp>
      <p:sp>
        <p:nvSpPr>
          <p:cNvPr id="4" name="Slide Number Placeholder 3"/>
          <p:cNvSpPr>
            <a:spLocks noGrp="1"/>
          </p:cNvSpPr>
          <p:nvPr>
            <p:ph type="sldNum" sz="quarter" idx="12"/>
          </p:nvPr>
        </p:nvSpPr>
        <p:spPr/>
        <p:txBody>
          <a:bodyPr/>
          <a:lstStyle/>
          <a:p>
            <a:fld id="{13D631ED-85E0-47E4-9E4F-640F6397B92D}" type="slidenum">
              <a:rPr lang="en-US" smtClean="0"/>
              <a:pPr/>
              <a:t>9</a:t>
            </a:fld>
            <a:endParaRPr lang="en-US" dirty="0"/>
          </a:p>
        </p:txBody>
      </p:sp>
      <p:sp>
        <p:nvSpPr>
          <p:cNvPr id="5" name="Content Placeholder 2"/>
          <p:cNvSpPr txBox="1">
            <a:spLocks/>
          </p:cNvSpPr>
          <p:nvPr/>
        </p:nvSpPr>
        <p:spPr>
          <a:xfrm>
            <a:off x="458190" y="1447800"/>
            <a:ext cx="8381010" cy="4873752"/>
          </a:xfrm>
          <a:prstGeom prst="rect">
            <a:avLst/>
          </a:prstGeom>
        </p:spPr>
        <p:txBody>
          <a:bodyPr/>
          <a:lstStyle/>
          <a:p>
            <a:pPr marL="457200" indent="-457200">
              <a:spcBef>
                <a:spcPct val="20000"/>
              </a:spcBef>
              <a:buFont typeface="Arial" panose="020B0604020202020204" pitchFamily="34" charset="0"/>
              <a:buChar char="•"/>
            </a:pPr>
            <a:r>
              <a:rPr lang="en-US" sz="3200" dirty="0" smtClean="0"/>
              <a:t>TRUE</a:t>
            </a:r>
          </a:p>
          <a:p>
            <a:pPr marL="457200" indent="-457200">
              <a:spcBef>
                <a:spcPct val="20000"/>
              </a:spcBef>
              <a:buFont typeface="Arial" panose="020B0604020202020204" pitchFamily="34" charset="0"/>
              <a:buChar char="•"/>
            </a:pPr>
            <a:r>
              <a:rPr lang="en-US" sz="2400" dirty="0" smtClean="0"/>
              <a:t>Duty of Care</a:t>
            </a:r>
          </a:p>
          <a:p>
            <a:pPr marL="914400" lvl="1" indent="-457200">
              <a:spcBef>
                <a:spcPct val="20000"/>
              </a:spcBef>
              <a:buFont typeface="Arial" panose="020B0604020202020204" pitchFamily="34" charset="0"/>
              <a:buChar char="•"/>
            </a:pPr>
            <a:r>
              <a:rPr lang="en-US" sz="1600" dirty="0" smtClean="0"/>
              <a:t>Directors of Nevada must discharge their duties in good faith and in a manner in which the director reasonably believes to be the best interest of the organization.</a:t>
            </a:r>
          </a:p>
          <a:p>
            <a:pPr marL="914400" lvl="1" indent="-457200">
              <a:spcBef>
                <a:spcPct val="20000"/>
              </a:spcBef>
              <a:buFont typeface="Arial" panose="020B0604020202020204" pitchFamily="34" charset="0"/>
              <a:buChar char="•"/>
            </a:pPr>
            <a:r>
              <a:rPr lang="en-US" sz="1600" dirty="0" smtClean="0"/>
              <a:t>Active </a:t>
            </a:r>
            <a:r>
              <a:rPr lang="en-US" sz="1600" dirty="0"/>
              <a:t>p</a:t>
            </a:r>
            <a:r>
              <a:rPr lang="en-US" sz="1600" dirty="0" smtClean="0"/>
              <a:t>articipation, Attending  board meetings, involved and informed on financial information, recordkeeping, fundraising, minutes of board meetings</a:t>
            </a:r>
            <a:endParaRPr lang="en-US" sz="1600" dirty="0"/>
          </a:p>
          <a:p>
            <a:pPr marL="457200" indent="-457200">
              <a:spcBef>
                <a:spcPct val="20000"/>
              </a:spcBef>
              <a:buFont typeface="Arial" panose="020B0604020202020204" pitchFamily="34" charset="0"/>
              <a:buChar char="•"/>
            </a:pPr>
            <a:r>
              <a:rPr lang="en-US" sz="2400" dirty="0" smtClean="0"/>
              <a:t>Duty of Loyalty</a:t>
            </a:r>
          </a:p>
          <a:p>
            <a:pPr marL="914400" lvl="1" indent="-457200">
              <a:spcBef>
                <a:spcPct val="20000"/>
              </a:spcBef>
              <a:buFont typeface="Arial" panose="020B0604020202020204" pitchFamily="34" charset="0"/>
              <a:buChar char="•"/>
            </a:pPr>
            <a:r>
              <a:rPr lang="en-US" sz="1600" dirty="0" smtClean="0"/>
              <a:t>Directors must give their undivided loyalty to the nonprofit corporation</a:t>
            </a:r>
          </a:p>
          <a:p>
            <a:pPr marL="914400" lvl="1" indent="-457200">
              <a:spcBef>
                <a:spcPct val="20000"/>
              </a:spcBef>
              <a:buFont typeface="Arial" panose="020B0604020202020204" pitchFamily="34" charset="0"/>
              <a:buChar char="•"/>
            </a:pPr>
            <a:r>
              <a:rPr lang="en-US" sz="1600" dirty="0" smtClean="0"/>
              <a:t>Avoid conflicts of interest, establish written conflict of interest policies, cannot misuse corporate information</a:t>
            </a:r>
          </a:p>
          <a:p>
            <a:pPr marL="457200" indent="-457200">
              <a:spcBef>
                <a:spcPct val="20000"/>
              </a:spcBef>
              <a:buFont typeface="Arial" panose="020B0604020202020204" pitchFamily="34" charset="0"/>
              <a:buChar char="•"/>
            </a:pPr>
            <a:r>
              <a:rPr lang="en-US" sz="2400" dirty="0"/>
              <a:t>Duty of </a:t>
            </a:r>
            <a:r>
              <a:rPr lang="en-US" sz="2400" dirty="0" smtClean="0"/>
              <a:t>Obedience</a:t>
            </a:r>
            <a:endParaRPr lang="en-US" sz="2400" dirty="0"/>
          </a:p>
          <a:p>
            <a:pPr marL="914400" lvl="1" indent="-457200">
              <a:spcBef>
                <a:spcPct val="20000"/>
              </a:spcBef>
              <a:buFont typeface="Arial" panose="020B0604020202020204" pitchFamily="34" charset="0"/>
              <a:buChar char="•"/>
            </a:pPr>
            <a:r>
              <a:rPr lang="en-US" sz="1600" dirty="0"/>
              <a:t>Directors must </a:t>
            </a:r>
            <a:r>
              <a:rPr lang="en-US" sz="1600" dirty="0" smtClean="0"/>
              <a:t>obey the governing documents and comply with state and federal laws</a:t>
            </a:r>
            <a:endParaRPr lang="en-US" sz="1600" dirty="0"/>
          </a:p>
          <a:p>
            <a:pPr marL="914400" lvl="1" indent="-457200">
              <a:spcBef>
                <a:spcPct val="20000"/>
              </a:spcBef>
              <a:buFont typeface="Arial" panose="020B0604020202020204" pitchFamily="34" charset="0"/>
              <a:buChar char="•"/>
            </a:pPr>
            <a:r>
              <a:rPr lang="en-US" sz="1600" dirty="0" smtClean="0"/>
              <a:t>Know and meet filing requirements, seek outside help when necessary</a:t>
            </a:r>
            <a:endParaRPr lang="en-US" sz="1600" dirty="0"/>
          </a:p>
          <a:p>
            <a:pPr lvl="0"/>
            <a:endParaRPr lang="en-US" sz="2000" dirty="0"/>
          </a:p>
          <a:p>
            <a:pPr marL="342900" indent="-342900">
              <a:spcBef>
                <a:spcPct val="20000"/>
              </a:spcBef>
              <a:buFont typeface="Arial" pitchFamily="34" charset="0"/>
              <a:buChar char="•"/>
              <a:defRPr/>
            </a:pPr>
            <a:endParaRPr kumimoji="0" lang="en-US" sz="3200" b="0" i="0" u="none" strike="noStrike" kern="120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1698950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3286</Words>
  <Application>Microsoft Office PowerPoint</Application>
  <PresentationFormat>On-screen Show (4:3)</PresentationFormat>
  <Paragraphs>571</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Nuts and Bolts of Non-Profit Accounting</vt:lpstr>
      <vt:lpstr>What is a Non-profit?</vt:lpstr>
      <vt:lpstr>Common Types of Non-profits</vt:lpstr>
      <vt:lpstr>Governance</vt:lpstr>
      <vt:lpstr>Who’s Looking?</vt:lpstr>
      <vt:lpstr>IRS</vt:lpstr>
      <vt:lpstr>IRS</vt:lpstr>
      <vt:lpstr>State of Nevada</vt:lpstr>
      <vt:lpstr>State of Nevada</vt:lpstr>
      <vt:lpstr>State of Nevada</vt:lpstr>
      <vt:lpstr>State of Nevada</vt:lpstr>
      <vt:lpstr>General Public</vt:lpstr>
      <vt:lpstr>General Public</vt:lpstr>
      <vt:lpstr>General Public</vt:lpstr>
      <vt:lpstr>Resources</vt:lpstr>
      <vt:lpstr>External CPA Engagements</vt:lpstr>
      <vt:lpstr>Reasons for Audits</vt:lpstr>
      <vt:lpstr>Accounting Methods</vt:lpstr>
      <vt:lpstr>Accounting Methods</vt:lpstr>
      <vt:lpstr>Accounting Methods</vt:lpstr>
      <vt:lpstr>Accounting Methods</vt:lpstr>
      <vt:lpstr>Revenue Sources</vt:lpstr>
      <vt:lpstr>Revenue Sources</vt:lpstr>
      <vt:lpstr>Revenue Sources</vt:lpstr>
      <vt:lpstr>Revenue Sources</vt:lpstr>
      <vt:lpstr>Revenue Sources</vt:lpstr>
      <vt:lpstr>What distinguishes a Federal grant?</vt:lpstr>
      <vt:lpstr>How are grant funds audited?</vt:lpstr>
      <vt:lpstr>How are grant funds audited?</vt:lpstr>
      <vt:lpstr>Resources</vt:lpstr>
      <vt:lpstr>Resources</vt:lpstr>
      <vt:lpstr>Revenue Sources</vt:lpstr>
      <vt:lpstr>Revenue Sources</vt:lpstr>
      <vt:lpstr>Unrelated Business Income Tax</vt:lpstr>
      <vt:lpstr>Non-profit Financial Statements</vt:lpstr>
      <vt:lpstr>What should I be looking at?</vt:lpstr>
      <vt:lpstr>What should I be looking at?</vt:lpstr>
      <vt:lpstr>Statement of Functional Expenses</vt:lpstr>
      <vt:lpstr>What should I be looking at?</vt:lpstr>
      <vt:lpstr>What is the Form 990?</vt:lpstr>
      <vt:lpstr>Who is required to file?</vt:lpstr>
      <vt:lpstr>What is the difference between the different types of Form 990?</vt:lpstr>
      <vt:lpstr>What happens if the Form 990 is not filed?</vt:lpstr>
      <vt:lpstr>Navigating the Form 990</vt:lpstr>
      <vt:lpstr>Navigating the Form 990</vt:lpstr>
      <vt:lpstr>Navigating the Form 990 - Subschedules</vt:lpstr>
      <vt:lpstr>Navigating the Form 990 - Subschedules</vt:lpstr>
      <vt:lpstr>Why doesn’t my Form 990 match my audit?</vt:lpstr>
      <vt:lpstr>IRS Resources</vt:lpstr>
      <vt:lpstr>Budgeting</vt:lpstr>
      <vt:lpstr>Budgeting</vt:lpstr>
      <vt:lpstr>Budgeting</vt:lpstr>
      <vt:lpstr>Fraud Risks</vt:lpstr>
      <vt:lpstr>Donations and Tax Write Offs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Teri Lee</dc:creator>
  <cp:lastModifiedBy>Teri Lee</cp:lastModifiedBy>
  <cp:revision>14</cp:revision>
  <cp:lastPrinted>2016-03-04T22:54:43Z</cp:lastPrinted>
  <dcterms:created xsi:type="dcterms:W3CDTF">2012-09-27T18:10:20Z</dcterms:created>
  <dcterms:modified xsi:type="dcterms:W3CDTF">2016-03-04T22:54:58Z</dcterms:modified>
</cp:coreProperties>
</file>