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29"/>
  </p:notesMasterIdLst>
  <p:sldIdLst>
    <p:sldId id="256" r:id="rId3"/>
    <p:sldId id="257" r:id="rId4"/>
    <p:sldId id="258" r:id="rId5"/>
    <p:sldId id="259" r:id="rId6"/>
    <p:sldId id="262" r:id="rId7"/>
    <p:sldId id="263" r:id="rId8"/>
    <p:sldId id="265" r:id="rId9"/>
    <p:sldId id="266" r:id="rId10"/>
    <p:sldId id="267" r:id="rId11"/>
    <p:sldId id="269" r:id="rId12"/>
    <p:sldId id="270" r:id="rId13"/>
    <p:sldId id="271" r:id="rId14"/>
    <p:sldId id="272" r:id="rId15"/>
    <p:sldId id="274" r:id="rId16"/>
    <p:sldId id="275" r:id="rId17"/>
    <p:sldId id="277" r:id="rId18"/>
    <p:sldId id="276" r:id="rId19"/>
    <p:sldId id="268" r:id="rId20"/>
    <p:sldId id="278" r:id="rId21"/>
    <p:sldId id="280" r:id="rId22"/>
    <p:sldId id="281" r:id="rId23"/>
    <p:sldId id="282" r:id="rId24"/>
    <p:sldId id="283" r:id="rId25"/>
    <p:sldId id="286"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76138" autoAdjust="0"/>
  </p:normalViewPr>
  <p:slideViewPr>
    <p:cSldViewPr snapToGrid="0">
      <p:cViewPr varScale="1">
        <p:scale>
          <a:sx n="101" d="100"/>
          <a:sy n="101" d="100"/>
        </p:scale>
        <p:origin x="16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11-02T17:48:59.21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0 289 17 0,'13'0'8'0,"0"12"-4"15,-6-9 9-15,0-3-12 16,-1 0 0-16,-2 0 0 16,2-3 1-16,4-3-2 15,-3 0 1-15,0 1 2 16,-1-1 0-16,-2 0-2 0,2 3 1 15,1 0 0-15,0 3 1 16,-1 0-2-16,-2 0 1 16,2 3-1-16,-3 0 0 15,1 0 0-15,2-3 1 16,1-3-1-16,0 0 1 16,3 0-1-16,0-3 1 15,3-3 0-15,0-3 0 16,1 6 0-16,2 0 0 15,4 0-1-15,-3 4 1 0,-1-1-1 16,4 3 1-16,-3 3-2 16,-1-6 0-16,1 3 0 15,0-3 0-15,-1 3 0 16,1-3 1-16,0 0 0 16,-1 0 0-16,1 3-1 15,-1 0 1-15,1 0 0 16,0 3 0-16,-4 0-1 15,4 3 0-15,-4-1 0 16,3-2 0-16,1 0-1 16,0 3 1-16,-1-6 0 15,-2 0 0-15,2 0 0 16,-3 3 0-16,1-3 1 16,2 0 1-16,1 0-1 15,6-3 0-15,-3 0-1 16,3 3 1-16,-3 0 0 15,4-3 0-15,-4-3-1 16,-1 1 0-16,1 2 0 0,0 3 0 16,-3 0 0-16,6 0 1 15,-3-3-1-15,3 3 0 16,-3 3 0-16,0-3 1 16,0-3 0-16,0 3 0 15,-3 0 0-15,3 3 0 16,-4 0 0-16,-2 0 1 15,-1-1-1-15,0 4 0 16,1 0-1-16,2 0 1 0,4 3-1 16,-7-3 0-16,4 0 0 15,0-3 1-15,-1 3-1 16,1-3 0-16,3-3 0 16,0 0 1-16,0 3-1 15,-4-6 1-15,4 6-1 16,-3-3 1-16,-1 3-1 15,4-3 1 1,10 3-1 0,0-3 1-16,0 0-1 15,-3 0 0-15,-4 0 0 16,0-3 0-16,-3 3 0 16,-3-3 0-16,-1 3 0 15,4 6 0-15,-3-6 0 16,-4 3 1-16,4-6-2 15,-4 3 1-15,4 0 0 16,-1 0 0-16,1-3 0 0,-1 0 0 16,1 0 0-16,3-3 0 15,-3 6 0-15,3-3 0 16,-4 3 0-16,4 0 0 16,0-3 0-16,0 3 0 15,3 0 0-15,-3-3 1 16,7 0-2-16,-4 3 1 15,0 0 0-15,4-3 1 16,-4 3-1-16,-3 0 0 0,7-6 0 16,-4 6 0-16,0-6 0 15,4 0 1-15,-1 0-1 16,4-2 1-16,0 2 0 16,-3 0 0-16,-1 0-1 15,1 0 1-15,-4 0-1 16,-3 3 0-16,3-3 0 15,-3 0 0-15,4 3 0 16,-1-3 0-16,0 3 0 16,-3 0 0-16,3-2 0 15,4 5 1-15,-7 0-1 16,-4 0 0-16,4-3 0 16,-3 0 0-16,3 3 0 15,0 0 0-15,3-3 0 16,4 0 0-16,-1 3 0 15,1-3 0-15,-1 0 0 16,1 3 0-16,0 0 0 16,-1 0 1-16,1 0-1 0,-1 0 0 15,4 3 0-15,0-6 0 16,7 3-1-16,-7 0 1 16,-1 0 0-16,-2 0 0 15,3 0 0-15,0 0 0 16,0 0 0-16,3 0 0 15,0 3 0-15,4 3 1 16,-4 0-1-16,4 0 1 16,-1-4-1-16,4 1 1 0,3 3-1 15,-3 0 0-15,-3 0 0 16,-4-3 0-16,0-3 0 16,4 0 0-16,-1 0 0 15,4 0 0-15,0 3 0 16,0-3 0-16,-4 0 0 15,1 0 0-15,3 0 0 16,6-3 1-16,-3 0-1 16,-6-3 0-16,0 0 0 15,2 3 0-15,5-5 0 16,-1 2 0-16,3 3 0 16,1 0 0-16,-4 0 0 15,4 3 0-15,2 0 0 16,-2 0 0-16,-1-3 0 15,-2 3 0-15,-1 0 0 16,0 3 0-16,4-3 0 16,2 0 0-16,-2 0 0 15,-1-3 0-15,4 3 0 0,-3-3 0 16,3 0 0-16,-1 3 0 16,-5-3 0-16,-1 0 0 15,3 0 0-15,1-3 0 16,3 3 0-16,0-3 1 15,-4 0-1-15,1 3 0 16,2 0 0-16,-5 0 1 16,-1 1-1-16,-3 2 0 0,-4-3 0 15,1 3 0-15,3 0 0 16,0 0 0-16,-1 0-1 16,5 3 1-16,-8-1 0 15,1 1 0-15,-1 0 0 16,1 3 0-16,-1 0 0 15,1-3 0-15,-1 0 0 16,1 0 0-16,0 0 0 16,-1 0 1-16,1 0-2 15,-1 0 1-15,7 0 0 16,-3-3 0-16,-3 3 0 16,-1 0 0-16,1 0 0 15,-1-6 0-15,1 6 0 16,3 0 1-16,0-3-1 15,-4 0 0-15,-3 3 0 16,1-3 1-16,2 3-1 16,4-3 0-16,0 0 0 15,0 0 1-15,0 3-1 0,-4-3 0 16,1 2 0-16,-1-2 1 16,1 6-1-16,3 3 0 15,0-6 0-15,-4 0 1 16,1 0-1-16,6 0 0 15,-3 0 0-15,3-6 1 16,0 0-1-16,0 6 0 16,1-6 1-16,-1 3 0 15,3 0-1-15,1 0 0 0,-4-3 0 16,0 0 0-16,4 3 0 16,-4-3 1-16,3 6-1 15,1-3 0-15,0 0 1 16,-4-3 0-16,0 3-1 15,3-3 0-15,1 0-1 16,-1 0 1-16,1 3-1 16,-7-6 1-16,3 1 0 15,0 2 1-15,4 0-2 16,-1 3 1-16,1-3 1 16,-7 3 0-16,3 0-1 15,3 3 0-15,1 0 0 16,-1-3 0-16,-2 0 0 15,-1-6 0-15,3 3 0 16,4 0 1-16,0 3-1 16,0 0 0-16,-7 0 0 15,4 0 1-15,-1 3-1 0,4-3 0 16,-4 3 0-16,-2-6 0 16,-1 0 0-16,0 3 0 15,4-3 0-15,-1 3 0 16,1-3 0-16,-4 3 0 15,-3 0 0-15,-4 0 1 16,7 0-1-16,-3 0 0 16,3 0-1-16,-6 0 1 15,0 0 0-15,2-3 0 0,5 0 0 16,-1 0 1-16,3 0-1 16,-2-3 0-16,-5 3 0 15,5-3 1-15,-1 3-1 16,3 0 0-16,1 0 0 15,-7-2 0-15,-4-1 0 16,1 3 0-16,3 0 0 16,3 0 0-16,0 0 0 15,0 0 0-15,0 0 0 16,-3 3 0-16,0 0-1 16,0 0 1-16,0 0 0 15,3 0 0-15,-6-3 0 16,-1 3 0-16,4 0 0 15,0 0 0-15,3 0 0 16,0 0 0-16,1 0 0 16,-5 3 0-16,-2 0 0 15,0 0 0-15,-1 0 0 0,1 0 1 16,-1 0-1-16,1 0 0 16,-1 0 0-16,-3 0 0 15,1-1 0-15,2 1 0 16,1 0 0-16,3 0 0 15,0 0 0-15,-4 0 1 16,1 0-1-16,-4 3 0 16,3 0 0-16,1-3 0 15,0 0 0-15,2-3 1 0,-2 0-1 16,0 0 0-16,-1 0 0 16,4 0 1-16,3 0-1 15,0 0 0-15,1 0 0 16,-1 0 1-16,-3 0-1 15,3 0 0-15,0 0 0 16,0-3 0-16,-3 3 0 16,0-3 1-16,0 0-1 15,6 0 0-15,1 0 0 16,-1 0 1-16,1 0-1 16,-4 0 0-16,0 0 0 15,0-3 0-15,4 3 0 16,-4-2 1-16,0-1-1 15,4 0 0-15,-1 0 0 16,1 0 0-16,-1 0 0 16,1 3 0-16,-4 0 0 15,-3 0 0-15,0 0 0 16,0 3 0-16,3-3 0 16,0-3 0-16,0 0 0 0,-3 1 1 15,0-1-1-15,3 3 0 16,0 0 0-16,1 0 0 15,-1 3 0-15,-3 0 0 16,-4 0 0-16,4 3 0 16,3-3 0-16,-3 0 1 15,0 0-1-15,-3-3 0 16,-1 0 0-16,1 0 0 16,3 3 0-16,-1-3 1 0,5 3-2 15,-4 0 1-15,-1 0 0 16,-2 3 0-16,-4 0 0 15,4-3 0-15,6 3 0 16,0-6 0-16,-3 0-1 16,0 0 1-16,0 0 0 15,3 0 0-15,0 3 0 16,4 0 0-16,-4 3-1 16,0-3 1-16,0 3-1 15,7 3 1-15,-3-3-1 16,-4 3 1-16,-3 0-1 15,0 0 1-15,3-1 0 16,3 1 0-16,1 3-1 16,-1 0 1-16,1-3 0 15,-7 0 0-15,10 0 0 16,-4 0 0-16,1 0 0 16,-1-3 1-16,1-1-1 0,2 1 1 15,5 0-1-15,2 0 0 16,-3-3 0-16,0 0 1 15,1 0-1-15,-1 0 0 16,-3 0-1-16,-7 0 1 16,0 0 0-16,0 0 1 15,0 0-1-15,4 0 0 16,-1 0 0-16,1 0 1 16,-7 0 0-16,-4 0 0 0,1 0-1 15,3 0 0-15,0 0 0 16,-1 0 1-16,-2 0-2 15,0 0 1-15,2 0 0 16,1 0 0-16,4-3 0 16,2 3 0-16,1 0 0 15,-8-3 0 1,21 0 0 0,-3 1 0-16,-7-1 0 15,-4 0 0-15,1-3 0 16,2 3 1-16,5-3-1 15,2 3 1-15,-6 0-1 16,-4 0 0-16,-2 3 0 16,-1 0 0-16,3-3 0 15,1 0 0-15,-1 0 0 16,1 0 0-16,-1-3 0 16,11 0 0-16,-4 0 0 15,-3 1 1-15,-4 2-1 0,4 0 0 16,0 3 0-16,0-3 1 15,-7 0-1-15,4 3 0 16,-1 0 0-16,1-3 0 16,-1 3-1-16,4 0 1 15,-3 0 0-15,-4 0 1 16,-3 0-1-16,6 3 0 16,1-3 0-16,-4 0 0 15,0 0 0-15,0-3 0 0,-3 3-1 16,7-3 1-16,-1 3 0 15,1 0 0-15,-4 0 0 16,-3 0 0-16,-7 0 0 16,4 0 0-16,-1 0 0 15,7 0 0-15,0 0 0 16,-3 0 0-16,0 0 0 16,0 0 0-16,7 0 0 15,-4 0 0-15,0 0 0 16,-3 0 0-16,0 0 0 15,-4 0 0-15,1 0 0 16,3 0 0-16,0-3 0 16,3 0 0-16,-7 3 0 15,4-3 0-15,-3 3 0 16,-1 0 0-16,4 0 0 16,0 0 0-16,-3 3-1 15,2 0 1-15,-5 0 0 0,-4 0 1 16,-1 0-1-16,5 0 0 15,-4 0 0-15,6-3 0 16,-6 3 0-16,-3-3 0 16,-1 0 0-16,-3 0 0 15,4 0 0-15,3 0 0 16,-3 0 0-16,-1 0 0 16,4 0 0-16,-3 0 0 15,3 0 0-15,-1 0 0 0,-2 0 0 16,3 0 0-16,-7 0 0 15,7 0 0-15,-3 0-1 16,3 0 1-16,-1 0 0 16,-2 0 0-16,3 0 0 15,-7 0 0-15,0 3 0 16,1 0 0-16,-1-3 0 16,0 2 0-16,-3 1 0 15,0 0 0-15,0 0 0 16,0 0 0-16,0 0 0 15,-3 0 0-15,9-3 0 16,-9 3 0-16,-4 0 0 16,7-3 0-16,-3 3-1 15,-1-3 1-15,-3 3 0 16,-3 0 0-16,7 0-1 16,-7 0 1-16,0 0 0 15,7 0 0-15,-1-3 0 16,-2 0 0-16,2 3 0 0,-3-3 0 15,4 0-1-15,0 3 1 16,-4 0-1-16,4-3 1 16,-7 0-3-16,-1 0 0 15,1-3-5-15,0-3 0 16,-10 0-7-16,-10-3 0 16,0-6-4-16,-3-11 1 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11-02T19:41:01.725"/>
    </inkml:context>
    <inkml:brush xml:id="br0">
      <inkml:brushProperty name="width" value="0.10583" units="cm"/>
      <inkml:brushProperty name="height" value="0.21167" units="cm"/>
      <inkml:brushProperty name="color" value="#00FF00"/>
      <inkml:brushProperty name="tip" value="rectangle"/>
      <inkml:brushProperty name="rasterOp" value="maskPen"/>
      <inkml:brushProperty name="fitToCurve" value="1"/>
    </inkml:brush>
  </inkml:definitions>
  <inkml:trace contextRef="#ctx0" brushRef="#br0">546 61 24 0,'-25'-9'12'0,"0"-8"-9"16,17 14 12-16,-3-3-15 15,-3-1 1-15,-1 1-1 16,3 1 1-16,-3 1-1 16,-2 0 0-16,-2 4 0 0,0 4 0 15,-2 1 0-15,1 3 1 16,3-3-1-16,2 1 0 16,5-2 1-16,1-1 1 15,3-1 1-15,0 0 1 16,-1 0 0-16,5 0 0 15,2-2 0-15,9 0 0 16,3 4-2-16,5-3 0 16,2-1-2-16,2 2 1 0,2 0-1 15,4 0 1-15,2 2-1 16,5-2 0-16,4-1 0 16,1-1 0-16,1 0 1 15,0-3 0-15,4 1 0 16,4 0 1-16,-2 2 0 15,8 2 0-15,1 0-1 16,-3 1 1-16,7 1-1 16,-1-2 1-16,3 0-1 15,2 0 0-15,-9-2 0 16,1-2 1-16,1 2 0 16,-3 2 0-16,-1 1-1 15,0 5 0-15,-3-1 0 16,-8 1 0-16,1-1-1 15,2 1 0-15,0-1 0 16,-4-1 1-16,-2-1 0 16,-1-1 0-16,3-2 1 0,-4 0 0 15,-5 0-1-15,0-2 1 16,5-2 0-16,-2-2 0 16,-1 0-1-16,-2 1 1 15,-1 1-1-15,-3 2 0 16,2 0-1-16,1 0 0 15,-1 2 0-15,-4-1 0 16,2-1 0-16,0 0 0 16,3 0 1-16,-1-1 0 0,2-1 1 15,1 0 0-15,-1 2 0 16,1 0 0-16,-1 2-1 16,3 1 1-16,-1 3-2 15,-2 0 0-15,3 3-1 16,-1 0 1-16,-1 1-1 15,-1-1 1-15,1 0-1 16,-1-1 1-16,0-3 1 16,3-1 0-16,-5 0 0 15,1-3 1-15,-1 1-1 16,0 0 1-16,0 2-1 16,1-2 0-16,-1 5-2 15,0-5 1-15,-1 0-1 16,1 0 1-16,-2-2-1 15,0-2 1-15,-2-2 0 16,1-3 0-16,-1 3 0 16,0 0 1-16,2 1-1 15,-2-1 1-15,0 0-1 16,0 2 0-16,-2 0-1 16,0 4 1-16,-2-4 0 15,2 1 0-15,0-3 0 16,0-2 1-16,-2-1-1 15,-2 1 0-15,2 3 0 16,0-3 1-16,-2 0-1 16,0 1 0-16,-5 1 0 15,-1 0 0-15,-2 1-1 16,-3 1 0-16,-4 0 0 16,-6 0 1-16,-4 0-1 15,-3 2 0-15,-1-2 0 0,-1 0 1 0,-3 1 0 16,-5-1 0-16,-2 0 0 15,-2-2 0-15,0-1 0 16,-6-1 0-16,-5 2-1 16,-6 2 1-16,-4 2-1 15,-2 2 0-15,2 4 0 16,2-1 1-16,-1 1-1 16,1 0 0-16,0-1 1 15,2-1 0-15,7-2 1 16,1-2 0-16,3-2 1 15,-1-2 0-15,3 0 0 16,2-1 0-16,4-3-1 16,2 1 0-16,3 0-2 15,1-1 0-15,5 3-1 16,1 1 0-16,3 0-1 0,2 0 1 16,2 4-1-16,2 0 1 15,8 0 1-15,5 0 0 16,3 0 0-16,3-2 1 15,0-3 1-15,6-1 0 16,4-1 0-16,3 3 1 16,-1 0-1-16,1 4 1 15,-1 0-1-15,0 0 0 16,3 0-2-16,-5 0 1 0,-2-1 0 16,3-3 0-16,1 4 0 15,3 0 0-15,-3 0 0 16,0-4 0-16,-1 0 1 15,3 1 0-15,-3 1-1 16,-1 2 1-16,-2 0-1 16,-2 2 1-16,0 0-1 15,-2-1 1-15,2 1-2 16,3-2 1-16,1 2 0 16,-2-2 0-16,0 0 1 15,-2 0 0-15,3-4 1 16,-1 1 0-16,-2-1-1 15,0 4 1-15,0-2-1 16,-2 0 1-16,0 2-2 16,0 2 0-16,0-4-1 15,0 2 1-15,3 2-1 16,-3 0 0-16,-2 0 0 16,4 2 1-16,-2-3 0 0,0 1 0 15,2-2 0-15,-2 0 0 16,0 2 0-16,0-4 1 15,2 2-1-15,0 0 1 16,0 4-1-16,2 2 0 16,-1-3 0-16,-3 3 0 15,2-1 0-15,2-1 0 16,-2 0 0-16,2-2 0 16,-2 0 0-16,-2-1 1 0,3-1-1 15,-1 0 0-15,2 0 0 16,4 0 0-16,-1 0 0 15,-3 0 0-15,-2 0 0 16,4 0 0-16,-2 0 0 16,3 0 0-16,-3 0 0 15,0 0 0-15,0 0 0 16,5 0 0-16,-1 0 0 16,1 2 0-1,-3-2 0-15,-2 2 0 0,5 0 0 0,-1-2 1 16,-2 0-1-16,-6 0 0 15,9 0 0-15,1 0 1 16,1 0-1-16,-1 0 0 16,-1 2 0-16,-1 0 0 15,0 0-1-15,1 0 1 16,-1-1 0-16,-2 1 0 16,3 0 0-16,-3 0 0 0,3 2 0 15,-7-1 1-15,6 1-1 16,-2 0 0-16,-1 0-1 15,-1-1 1-15,2 1 0 16,5-2 0 0,12 3 0-1,-4 1 0-15,-3-2 0 16,1-1 1-16,-4-1-1 16,-1 2 0-16,1-2 0 15,2-2 0-15,-3 0 0 16,-10 0 0-16,11 0 0 15,-9 0 0-15,13 0 0 16,-2-2 0-16,-5 2 0 16,1 0 0-16,-1 0 0 15,5 0 0-15,-7 0-1 16,3 2 1-16,-1-2 0 16,3-2 0-16,1 2 0 0,-1-2 0 15,0 0 0-15,-9 0 1 16,15 2-1-16,-13 0 0 15,11 2 0-15,-1 0 0 16,1 0-1-16,0 0 1 16,-4-2-1-16,-3 0 1 15,5 4-1-15,-3 3 1 16,-1-3 0-16,-1-2 0 16,1-4 0-16,1 2 1 0,1 0 0 15,-2-4 0-15,-3 4-1 16,-2 0 1-16,1-2-1 15,1 0 1-15,-2-1-2 16,-6 1 1-16,7 0-1 31,-1 2 1-31,0-2-1 16,0 2 1-16,3 0 0 0,-3 0 0 16,-4-2-1-16,3 0 1 15,1-1 0-15,-6-1 1 16,8 0-1-16,-1 0 0 15,1-1 0-15,2 1 1 0,5 0-1 16,-11 3 0-16,5-1 0 16,-1 0 0-16,1 2-1 15,1 0 1-15,-2 0-1 16,-1 0 1-16,1-2 0 16,3-2 1-16,3 1-1 15,-1-3 0-15,-3 2 1 16,-3 1 0-16,1-1-1 15,1-2 1-15,-3 1-1 16,-4 1 1-16,0 0-1 16,0 2 0-16,2 0-1 15,-1 1 1-15,-3 1 0 16,0-2 0-16,0 0 0 16,0-2 0-16,-4 0 0 15,-3 3 1-15,3 1 0 16,0 0 0-16,0-4-1 15,0 2 1-15,-1-2-1 16,1 1 1-16,0-3-1 0,-4 4 0 16,-1-3-1-16,1 3 1 15,0-2-1-15,1 2 1 16,1-2 0-16,0 4 0 16,2-1 0-16,-2-1 0 15,-1 2 0-15,1 0 1 16,-2-2-1-16,-3 0 0 15,1 2 0-15,-1 4 0 16,3-2 0-16,0-1 0 0,1-1 0 16,3 0 0-16,-2-1 0 15,0 1 0-15,0 0 0 16,-1-2 1-16,1 0-1 16,0 6 0-16,0-4 0 15,1 1 0-15,1 1 0 16,0 2 1-16,-2-2-2 15,2 2 1-15,-3-3 0 16,3 3 1-16,2-2-1 16,-2 2 1-16,4-2-1 15,-2-1 1-15,-2 1-1 16,0 0 0-16,2-2 0 16,0 0 1-16,2 0-1 15,2-2 0-15,0 4 0 16,-2-2 1-16,0 0-1 15,-4 0 0-15,0 2-1 16,-1 0 1-16,5 2 0 16,0-4 0-16,-2 0 0 0,0 0 0 15,0-4 1-15,0 4 0 16,0 0-1-16,0-4 1 16,0 4-1-16,0 0 1 15,0 2-1-15,-2-4 1 16,0 4-2-16,-3-4 1 15,1 2 0-15,0 0 0 16,-1 2 0-16,5-4 0 16,2 2 0-16,-4 0 1 0,0 0-1 15,0-2 0-15,0 2 0 16,0 0 0-16,0 0 0 16,-1-2 0-16,3 4 0 15,0 0 0-15,-2-4 0 16,0 2 1-16,2 2-1 15,-4 0 0-15,-1-2 0 16,1 2 1-16,0-2 0 16,0 0 1-16,-1-2-1 15,3 2 0-15,-2 0 0 16,0 0 1-16,1 0-1 16,1 0 1-16,0 0-2 15,-2-2 1-15,0 2-1 16,-1-2 0-16,1 0 0 15,0 2 0-15,-5 0 0 16,3 0 0-16,0 2 0 16,-3-4 0-16,-1 2 0 0,1-3 1 15,5 1-1-15,-4 0 0 16,1 2 0-16,1-4 0 16,0 6-1-16,-3-4 1 15,1 2 0-15,-1 0 0 16,-1 2 0-16,1-2 0 15,1 2 0-15,-1 0 0 16,1-2 0-16,2 0 0 16,-1 2 0-16,3 0 0 0,-4-4 0 15,-1-2 1-15,1 6-1 16,-1-2 0-16,-1-4-1 16,1 2 1-16,-1 0 0 15,-1 1 0-15,-1 1-1 16,-1 0 0-16,2 1 0 15,3-1 0-15,0-3 0 16,1 3 1-16,-1-2-1 16,1 2 1-16,-1-2 0 15,0 2 0-15,-1-2 0 16,1 0 0-16,-1 2-1 16,-1 0 0-16,-1 0 0 15,1 2 1-15,3-2-1 16,-1 0 0-16,-1 2 1 15,3 0 0-15,0-2 0 16,-1 0 0-16,1-2 0 16,0 2 0-16,-3-2 0 15,-1 0 0-15,-1 2 0 0,3-2 0 16,-1 2 0-16,-1 0 0 16,-1 0-1-16,3 0 1 15,-1-1-1-15,3-1 1 16,-2 0 0-16,-1 2 0 15,1-2 0-15,1 2 0 16,1 0 0-16,2 0 0 16,-3 0 0-16,1 0 0 15,0 0-1-15,-1 0 1 0,1 0-1 16,-2 0 0-16,1 0 0 16,-1 2 1-16,-1-2-1 15,1 2 1-15,-3-2 0 16,-1-2 0-16,3 2 0 15,1 2 0-15,-1-2 0 16,3 0 0-16,0 0-1 16,-1-2 1-16,3 2 0 15,-2 2 0-15,-1 0-1 16,1-1 1-16,-2 1 0 16,-1-2 0-16,3 0 0 15,0 0 0-15,-1-2-1 16,1 4 1-16,0-2 0 15,-3-2 0-15,1 4-1 16,-3-2 1-16,-2 2-1 16,1 2 1-16,-1-4-1 15,1 2 1-15,-3 0-1 0,-2-1 1 16,0 1-1-16,-2-2 0 16,-2 0 0-16,2 2 0 15,-2 0 0-15,-2-4 0 16,-2 6 0-16,-2-2 1 15,-5 0-1-15,-3-1 1 16,-3 3-1-16,0 4 1 16,-2-1 0-16,-1 2 0 15,-6 1 0-15,-3-1 0 0,2 0-1 16,-5 1 1-16,-1-1 0 16,-3 0 0-16,-1-3 0 15,1-1 0-15,7-3 0 16,-1 0 0-16,1-2 0 15,0-2 1-15,2-2 0 16,4 1 0-16,4-3-1 16,4 1 1-16,-4-3-1 15,0-1 1-15,1 1-2 16,-3-1 1-16,-2 2 0 16,0 1 0-16,0 0-1 15,0 3 1-15,2-1 0 16,-2 2 0-16,-3 2 0 15,3-2 0-15,-2 2 0 16,4 0 0-16,-2 0 0 16,-2 2 0-16,-4 0-1 15,-2 2 1-15,-3-1 0 0,3 1 0 16,-3 0 0-16,-4 0 0 16,5-1-1-16,2-1 1 15,-1 0-1-15,-1 0 1 16,-3 2 0-16,-2-1 1 15,3-1-1-15,-5 2 0 16,0 0 0-16,3-1 0 16,1 1-1-16,-2 0 1 15,1-2-1-15,1 0 1 16,3-1-1-16,-1 1 1 0,5 0 0 16,-1 0 0-16,-1 2 0 15,0 1 0-15,1-1 0 16,1 0 1-16,-2-1-2 15,-3 1 1-15,1-2-1 16,-1 2 1-16,5 0-1 16,0 1 0-16,1-1 0 15,-1-2 0-15,2 0 1 16,2-1 0-16,2 1 0 16,-2 0 0-16,-3 0 0 15,-1-2 1-15,-2 2-1 16,3-2 1-16,1 2-1 15,4 0 0-15,-4-1 0 16,0-1 1-16,0 2-1 16,1-5 0-16,1-1 0 15,-2 0 1-15,0 0-1 16,-5 3 1-16,3-3-1 0,-2 2 1 31,-20-2 0-31,8 1 0 16,3-1-1-16,0 2 0 15,-4-2 0-15,2 2 1 16,2 0-1-16,11 2 1 16,-11-1-1-16,-2 1 0 15,5 0 0-15,1 0 1 16,-4-2-1-16,1-2 1 0,-1 0-1 16,2 1 0-16,3-1 1 15,-3 0 0-15,0-1-1 16,5-1 1-16,-3 2-1 15,1 1 0-15,-5 1 0 16,0 2 0-16,2 2 0 16,1-1 0-16,-1 1-1 15,0-2 1-15,3 2 0 16,-1-2 0-16,0 2 0 16,-1-2 1-16,-1 2-1 15,3 0 0-15,-3 1 0 16,0 1 1-16,-2 0-2 15,5 1 1-15,-1-1 0 16,-1 2 0-16,-1-1 0 16,2-3 0-16,3 0 0 15,1 2 0-15,-1 0 0 16,-5-1 0-16,7-1 0 0,2 0 1 16,-3 0-1-16,-1 2 0 15,-1-3 0-15,1 3 0 16,1-4 0-16,3 2 0 15,-5 2 0-15,1-1 0 16,-1 1 0-16,5-4 0 16,0 2 0-16,-3-2 0 15,-1 0 0-15,-3 4 1 16,3-6-1-16,-1 0 0 0,1 0 0 16,-1-3 1-16,1 1-1 15,-1 2 0-15,1 0 0 16,-3 0 0-16,1 4 0 15,-1 0 0-15,-2 0 0 16,3-2 0-16,-3-2 0 16,5 0 0-16,-1-2 0 15,1 1 1-15,-5-1-1 16,0 4 0-16,-1-4 0 16,5 2 0-16,-2-1 0 15,-1 1 0-15,1 0 0 16,1 0 0-16,-1 2 0 15,-2 0 0-15,-4 0 0 16,5 0 0-16,-1 0 0 16,0 0 0-16,1 2 0 15,1-2 0-15,3 0 0 16,-3 2 1-16,-4-2-1 16,1 0 1-16,1-2-1 0,2 0 1 15,-1 0 0-15,-3 2 0 16,2 0-1-16,0 2 0 15,-6-2 0-15,0 2 0 16,5-2 0-16,-3 0 0 16,0 2 0-16,2 0 0 15,3-2 0-15,-7 0 0 16,0 0 0-16,0 2 1 16,2-1-1-16,0-1 1 0,-2 4-1 15,4-4 0-15,-4 2 0 16,2-2 0-16,-2 6 0 15,0-1 0-15,5 1 0 16,-3-3 0-16,0 3 0 16,0-4 0-16,2-2 0 15,-2 0 1-15,1 2-1 16,-1-2 0-16,4 0 0 16,0 0 0-16,-4 0 0 15,5-2 1-15,1 4-2 16,1-2 1-16,-3 0 0 15,0 2 0-15,1-1 0 16,3-1 0-16,-4 2 0 16,1-2 0-16,1 2-1 15,3-4 1-15,1 2 0 16,-1-5 1-16,-3 3-1 16,1 0 0-16,1 2 0 15,-4 2 1-15,5 2-1 0,-3-3 0 16,3 3 0-16,1 0 0 15,-1 0-1-15,-1-3 1 16,-1 1 0-16,1-2 0 16,3 2 0-16,-1-2 0 15,-1 2 0-15,2 0 1 16,-1-2-1-16,3-2 0 16,-3 0-1-16,-1 0 1 15,-1 0-1-15,-1 4 1 0,6-2-1 16,-1 0 1-16,1 0 0 15,-2-3 0-15,-1 3 0 16,3 0 0-16,0-2 0 16,-1-2 0-16,-1-2 0 15,-3 5 0-15,3 1 0 16,4-6 0-16,0 4-1 16,-3-2 1-16,3 4 0 15,-2-1 0-15,1-3 0 16,3 2 0-16,-2 2 0 15,-2-2 0-15,0 2 0 16,-1-4 0-16,1 4 0 16,2 2 0-16,-1-4 0 15,3 2 0-15,0 0 0 16,-2 0 0-16,0 0 0 16,2 0 0-16,-5 0 0 15,3-1 0-15,-2 4-1 0,-3-3 1 16,5 2-1-16,0 4 1 15,0-4-1-15,0 1 1 16,1-3 0-16,-1 0 0 16,0 0 0-16,2 0 1 15,2-2-1-15,-2 1 0 16,0 1 0-16,-3 0 0 16,1 1 0-16,2-1 0 15,2 0-1-15,0 0 1 0,0 0 0 16,0 0 0-16,0-1 0 15,-2 1 0-15,2 1 0 16,2-1 1-16,0-1-1 16,-2 1 0-16,-2 0 0 15,0-2 0-15,0 4 0 16,2-4 0-16,2 4 0 16,0-4 0-16,0 0-1 15,-4 0 1-15,0 0-1 16,-1 0 0-16,3-1 1 15,0 1 0-15,0-2-1 16,0 0 1-16,-2 1 0 16,0-3 0-16,0 0 0 15,0 1 1-15,2-1-1 16,0 1 0-16,-4 1-1 16,-1 0 1-16,-1 0-1 15,2 3 0-15,0 1 0 16,-1 0 0-16,-1 0 0 0,-2 1 1 15,-1 1-1-15,5-2 0 16,-4 2 1-16,-5-2 0 16,5 2-1-16,-1 0 0 15,-1 2-2-15,-7 1 0 16,-4 1-3-16,0 7 0 16,-19 7-8-16,-8 10 1 15,-8 9-3-15,-22-7 1 16,5-8-3-16,-9-9 1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11-02T17:49:03.98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-4 146 34 0,'10'-3'17'0,"27"-5"-15"15,-24 8 17-15,7-3-19 16,0 0 1-16,3 3 0 0,1 0 0 16,2 0-2-16,4 3 1 15,3-3 1-15,4 0 0 16,3 3-1-16,-4 5 1 16,4 1 0-16,3 0 1 15,7 0 0-15,3-3 1 16,4 6 1-16,6-3 0 15,3 0-1-15,-3-7 1 16,4 4-2-16,3-9 1 16,3 6-1-16,7 0 0 0,-1 3-2 15,1 0 1-15,-4-3-1 16,4 0 1-16,3 6-1 16,7-9 0-16,-7 9 0 15,0 0 1-15,-3-3-1 16,3 2 0-16,7-5 0 15,-4 6 0-15,4-3 0 16,-4 3 1-16,-6 0-1 16,0 0 1-16,6 0 0 15,-6-1 0-15,3 4 0 16,-20-3 0-16,20 3-1 0,0-3 1 0,3-3-1 16,-2 0 1-16,-5-1-1 15,4 1 1-15,-3 0-1 16,-3-3 0-16,6-3 0 15,0 0 0-15,-4 3 1 16,4 0 0-16,4 0-1 16,-7-3 1-16,-7 0-1 15,6 0 1-15,1 0 0 16,-3 0 0-16,2 3-1 16,4-3 1-16,-6 0-1 15,-1-3 1-15,4 3-1 16,-4 0 0-16,1-3 0 15,3 0 1-15,-7 0-1 0,-7 3 1 16,4 0-1-16,3 0 0 16,3-3 0-16,-2 3 1 15,5 0-1-15,-6-9 0 16,-3 1 0-16,0 2 0 16,3 0 0-16,-3 0 0 15,3 0 0-15,-7 6 1 16,1 0-1-1,-1 0 0-15,-3-3 0 16,-3 3 0-16,3 3 0 16,0-3 0-16,1 0-1 15,-5 3 1-15,5-3 0 16,-5 0 0-16,-2 0 0 16,-4 3 0-16,0-3 0 15,4-3 1-15,6-3-1 16,-3 0 0-16,-7-3 0 15,0 6 0-15,3-6 0 16,-6 9 0-16,-7-5 0 16,1-1 1-16,-8 0-1 15,-3 0 0-15,1 0 1 0,-8 3 1 0,-3-9-1 16,-3 6 1-16,-3 0-2 16,-4 0 1-16,-6 0-1 0,0-2 0 15,-7 2-1-15,-4 0 0 16,-2 0 0-16,-4 3 0 15,-4-3 0-15,-2 3 1 16,-11-3 0-16,-3-3 0 16,-10 3 0-16,1 1 0 15,-11 2 0-15,-7 0 0 16,-3 3-1-16,1 0 1 16,-11 3 0-16,-3-3 0 0,-10-6 0 15,-7 0 0-15,4 3-1 16,-14 3 1-16,-6 0 0 15,-14 0 0-15,7 0-1 16,-3 0 1-16,-7-6 0 16,-7 0 0-16,7 0 0 15,-3-3 0-15,3 3 0 16,-10-6 0-16,7 4 0 16,-4 5 0-16,-3-3 0 15,0-6 0 1,-46-3 0-1,16 0 0-15,17 1-1 16,13-1 1-16,17 0 0 16,3 3 0-16,13 0 0 15,4 4 0-15,-1 2-1 16,4 6 0-16,10 3-1 16,4 0 1-16,9 5-1 15,7 1 0-15,16-3 0 0,7 0 1 16,17 0 0-16,10 0 1 15,13 3 0-15,16-3 0 16,4 0 1-16,17 3 0 16,13 2 0-16,9-5 0 15,18 3-1-15,-1-6 1 16,11-6-1-16,9 3 1 16,7 0-1-16,3-6 0 15,7 0 0-15,14 0 1 0,-1 0-1 16,-3 1 1-16,6 2 0 15,1 0 1-15,-4 0-1 16,-3 0 1-16,-3 0 0 16,-1 0 0-16,-6 0 0 15,4 0 0-15,-4-3-1 16,-4 3 0-16,4-3 0 16,-6 0 0-16,6 3-2 15,-10 0 1-15,0 0 0 16,0 0 0-16,-7 3 0 15,4 3 1-15,-1 3-1 16,-12 0 0-16,-1 0-1 16,4 3 0-16,0 3 1 15,-7-3 0-15,3 8-1 16,-3-8 0-16,-3 0 1 16,6 0 0-16,1 3 1 15,-8 0 0-15,1-1-1 0,0-2 0 16,-7-6 1-16,0 3 1 15,7-3-2-15,-4-3 0 16,-3 3 0-16,4-3 0 16,-1-3-1-16,-3 0 1 15,4 0 0-15,-1-6 0 16,0 6 0-16,-2 0 0 16,-1 0 0-16,0 0 1 15,-7 3-1-15,4 0 0 0,3 3 0 16,0-3 0-16,-3 0 0 15,0 3 0-15,0-6 0 16,-1 3 1-16,-6-3-1 16,-3 3 1-16,3 0 0 15,-3-2 0-15,-3-1 0 16,-4 3 0-16,-3-3-1 16,-4 0 1-16,4 0-1 15,-3 3 1-15,-4 0-1 16,-3 0 1-16,-1-6-1 15,1-3 0-15,7 3 0 16,-4 3 0-16,0 0 0 16,0 0 1-16,-6 6-1 15,3-3 0-15,0 6 0 16,0-3 1-16,-1 3-1 16,-2-6 0-16,0-6-1 15,-1 0 1-15,1 3 0 16,3 3 0-16,-1 0 0 0,1 0 1 15,0 0-1-15,3 0 0 16,-6 3 0-16,3 0 0 16,3 0 0-16,0-3 0 15,-3 0 0-15,-3 0 0 16,2-3 0-16,1 3 1 16,7-3-1-16,-1 3 0 15,4 6 0-15,-3-3 1 16,-1 0-1-16,4 3 1 0,3-3-1 15,-6 0 0-15,3 0 0 16,3-6 0-16,3 3 0 16,4 3 0-16,-7-3 0 15,-3 0 0-15,0 0 0 16,3-3 1-16,0 3-1 16,-6-3 0-16,-4 0 0 15,0 0 0-15,0-9 0 16,7 6 0-16,-3 3 0 15,3 0 0-15,-4-3-1 16,-6 0 1-16,6 3 0 16,1-2 0-16,-1 2 0 15,-6 0 1-15,0 3-1 16,3 0 0-16,4-3 0 16,-4 3 0-16,4-3 0 15,-4 0 1-15,-3 0-1 16,0 0 0-16,-1 0 0 0,5 0 0 15,-1 0 0-15,-3 0 0 16,0 0 0-16,3 0 0 16,0 0 0-16,0 0 0 15,4 3 0-15,-4 0 0 16,0-3 0-16,-6 3 0 16,3 0-1-16,-1 0 1 15,5 0 0-15,-5-3 0 16,5 3 0-16,-4-3 0 0,-1 0 0 15,8 0 1-15,-1 1-1 16,-9-1 1-16,10 0-1 16,-4 3 0-16,3 0 0 15,1 0 0-15,-1 0 0 16,-3 0 0-16,-3-3-1 16,0 3 1-16,3 0 0 15,4 0 0-15,-1 0 0 16,-9 0 0-16,9 0 0 15,-2 3 0-15,2 0 0 16,1-3 0-16,6 3 0 16,-7-1 0-16,-2 1 0 15,2 3 0-15,1 0 0 16,-1 0 0-16,1 0 0 16,-1 0 0-16,-6-3 0 15,3 3 0-15,7-3-1 16,-3 0 1-16,-4-3 0 15,0 3 0-15,0-3 0 0,0 0 0 16,4 3-1-16,-1 0 1 16,1 0 0-16,-4 0 1 15,-3-3-1-15,7 0 0 16,2 5-1-16,-2-5 1 16,-4-3 0-16,0 3 0 15,4 6 0-15,-1-6 1 16,4 0-1-16,0 3 0 15,-4 3 0-15,1 3 1 0,0-6-1 16,-1 0 0-16,4-3 0 16,-4 0 0-16,1 0 0 15,3 0 0-15,3 0 0 16,0 3 0-16,4 0 0 16,-11-3 0-16,4 3 0 15,3 0 1-15,0-3-1 16,-3 3 0-16,0-3 0 15,3 3 1-15,0 0-1 16,-13-3 0-16,17 0-1 16,-8 0 1-16,1 0 0 15,-10 0 0-15,13 3-1 16,-3-3 1-16,0 0 0 16,0 0 0-16,3-3 0 15,-6 3 1-15,9 0-1 16,-3 0 0-16,-3 0 0 15,-3-3 0-15,6-3 0 0,-3 6 0 16,-4-9 0-16,-9 3 0 16,12-3 0-16,8 6 0 15,-4-3 0-15,-3 0 0 16,-4 9 0-16,-9 0 0 16,10-3 0-16,-1 0 0 15,1-3 0-15,-8 0 0 16,1 3 0-16,3 0 0 15,1-3 0-15,-11 1 0 0,13-1 0 16,-2 3 0-16,2 3-1 16,-13-1 1-16,11-2 0 15,-1-2 0-15,0 2 0 16,-3 0 0-16,3 0 0 16,-3-3 0-16,3 3 0 15,0 0 1-15,4 0-1 16,-4 0 0-16,0 0 0 15,-13 0 0-15,10 3 0 16,-7-1 0-16,4-2-1 16,-4 3 1-16,7 0 0 15,-7-3 1-15,-3 3-1 16,3-3 0-16,-3 3 0 16,0-3 0-16,3 3 0 15,-6-3 0-15,6 3 0 16,4-3 0-16,-4 3 0 15,-3-3 0-15,-4 0 0 0,-2 0 0 16,-1 6 0-16,0-6 0 16,4 3 0-16,-7 0 1 15,0 0-2-15,6 0 1 16,1 0 0-16,-4-6 0 16,0 6 0-16,0 0 0 15,-6-6 0-15,10 3 0 16,-7 0 0-16,0-3 0 15,9 3 0-15,-2 3 0 16,0-6 0-16,-1 6 0 0,-3-6 0 16,1 0 0-16,-4 3 0 15,0 0 0-15,0 3 0 16,-1-6 0-16,-2 3 0 16,0 0 0-16,-4 3 0 15,4-3 0-15,-7 0-1 16,6 3 1-16,-6-3 0 15,3-6 0-15,-6 9-1 16,10-3 0-16,-7-6-3 16,6 3 1-16,4-3-2 15,0 0 0-15,0 0-2 16,10 0 1-16,7 0-2 16,2 1 0-16,-2-1-5 15,-10-6 0-15,-8-6-2 31,-9-11 1-31</inkml:trace>
</inkml:ink>
</file>

<file path=ppt/ink/ink3.xml><?xml version="1.0" encoding="utf-8"?>
<inkml:ink xmlns:inkml="http://www.w3.org/2003/InkML">
  <inkml:definitions>
    <inkml:context xml:id="ctx0">
      <inkml:inkSource xml:id="inkSrc0">
        <inkml:traceFormat>
          <inkml:channel name="X" type="integer" max="2160" units="cm"/>
          <inkml:channel name="Y" type="integer" max="1440" units="cm"/>
          <inkml:channel name="T" type="integer" max="2.14748E9" units="dev"/>
        </inkml:traceFormat>
        <inkml:channelProperties>
          <inkml:channelProperty channel="X" name="resolution" value="85.03937" units="1/cm"/>
          <inkml:channelProperty channel="Y" name="resolution" value="85.2071" units="1/cm"/>
          <inkml:channelProperty channel="T" name="resolution" value="1" units="1/dev"/>
        </inkml:channelProperties>
      </inkml:inkSource>
      <inkml:timestamp xml:id="ts0" timeString="2015-11-02T17:49:07.06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11-02T17:49:23.841"/>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74 166 18 0,'-14'6'9'0,"1"-21"-6"0,13 6 10 16,-3 3-13-16,0-3 1 15,-4-2 1-15,4-1 1 0,-1 0-3 16,1 3 1-16,0 0 3 15,-4 0 0-15,4 1 0 16,-7 5 0-16,6 6-1 16,1 2 1-16,0-2-2 15,-1 6 1-15,8 0-2 16,2 0 0-16,4 3 0 16,4-3 0-16,2-6 1 15,4-3 0-15,0-6 1 16,3 6 0-16,4 0 1 15,-1 0 0-15,4 0-1 16,0 9 0-16,4-6-2 16,-5 2 1-16,5 1-2 15,-1 0 1-15,3-3-1 16,8-3 1-16,-1-3-1 16,3 0 0-16,-2 0 0 15,2-3 0-15,1 9 0 0,-4-3 1 16,0 6-1-16,-3 0 0 15,0 0 0-15,3 0 0 16,3 0 0-16,8 0 1 16,-8 0-1-16,1-3 0 15,2 0 0-15,5 0 1 16,-1-3-1-16,-7 0 1 16,-3 0-1-16,1 0 1 15,2 0-1-15,4 0 1 0,-3 0-1 16,-1 0 1-16,1-3-1 15,-1-3 1-15,4 0-1 16,0-3 1-16,-4-3-1 16,-6 6 1-16,-3-6-1 15,-1 4 1-15,4 5 0 16,0-3 0-16,0 6-1 16,-4-3 0-16,1 0 0 15,-4 3 1-15,4-9-1 16,-4 12 0-16,4-9 0 15,-1 9 0-15,1-6 1 16,-4-3 0-16,-3 3 0 16,3-3 0-16,-6 3-1 15,-1 0 1-15,4 0-1 16,0 3 1-16,0 0-1 16,0-3 0-16,-4 6-1 15,4-3 1-15,-3 3 0 16,3 3 0-16,0-3 0 0,0 3 0 15,3 3 0-15,0-9 0 16,0 3 0-16,0 3 1 16,-6 3-2-16,0 0 1 15,3-4 0-15,3 4 0 16,3-6 0-16,4 0 0 16,-3-3 0-16,-1 3 0 15,4-3 0-15,0 0 1 16,7-3-1-16,-1 0 0 0,1 0 0 15,-4 0 0-15,0 3 0 16,3 3 0-16,1 0 0 16,0 3 0-16,-4-3-1 15,3 0 1-15,1 0 0 16,-1-3 0-16,4 0-1 16,-10 3 1-16,0 0 0 15,0 0 0-15,0 0 0 16,6 0 0-16,-3-3-1 15,1 3 1-15,-1 0 0 16,-3 0 1-16,-1 3-2 16,5-3 1-16,-1-1 0 15,0-2 1-15,-6 0-1 16,-1-2 0-16,4-1 0 16,0 0 1-16,0 3-1 15,3-3 0-15,0 3 0 16,-3 0 0-16,0 0 0 0,0 3 0 15,-4 0-1-15,4 0 1 16,0-1 0-16,-3-2 1 16,-4 0-1-16,0 0 0 15,0 0 0-15,1 0 1 16,2 0-1-16,1 0 0 16,-4-2 0-16,0 2 0 15,4 0 0-15,-11 0 0 16,1 2-1-16,-1 1 1 0,4 0 0 15,0 3 0-15,0 0 0 16,3-3 0-16,-3 0 0 16,-3 0 0-16,3-3 0 15,0 0 1-15,-1 0-1 16,1 0 1-16,4 0-1 16,-1 0 0-16,3 0 0 15,-2 3 1-15,-4-3-2 16,-1 3 1-16,5-3 0 15,2 3 0-15,-3-3 0 16,4 0 0-16,-7 0 0 16,0 0 0-16,0 0 0 15,3-3 1-15,3 3-1 16,1-3 0-16,6 3 0 16,-3-3 0-16,-3 0 0 15,3 3 0-15,-1 0 0 16,5 0 0-16,-1 0 0 15,-7 0 0-15,1 0 0 0,3 0 0 16,0 0 1-16,3 0 0 16,7 0-1-16,-4-3 1 15,-6 3 0-15,3-3 0 16,0 3-1-16,1 0 1 16,-1-3-1-16,-3 0 1 15,-4 0-1-15,1 0 0 16,3 0-1-16,3 0 0 15,0 1 1-15,0-1 0 0,0-3 0 16,-3 3 1-16,0 0-1 16,0 3 0-16,0 0 0 15,0 0 1-15,-4 0-1 16,1 0 0-16,-1-6-1 16,4 6 0-16,-3-6 0 15,6 6 1 1,20 0 0-1,-6-3 0-15,-1 0-1 16,-3 0 1-16,0 3 0 16,-6-6 1-16,3 3-1 15,-4-3 0-15,4 6 0 16,0-9 0-16,-3 9 1 16,-4-5 0-16,-3-1-1 15,3 3 0-15,0 3 0 16,0-3 0-16,0-3-1 15,1 3 1-15,-5 3-1 0,5 3 0 16,2 0 0-16,1 0 1 16,3 0 0-16,-4 0 1 15,1 3 0-15,2 2 0 16,5-5 0-16,-1 3 0 16,-3-6 0-16,6-3 0 15,4 3-1-15,0-3 0 16,-7-3-1-16,3 3 1 15,4 3-1-15,7-5 0 16,-4-1 0-16,3 3 0 0,11 0 0 16,2-3 1-16,11-3-2 15,10-6 0-15,16-5-2 16,14 2 0-16,22 0-4 16,25 3 1-16,25-2-10 15,24 14 1-15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11-02T17:49:36.669"/>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18 137 13 0,'-7'-3'6'0,"10"-8"-1"16,-3 5 7-16,0 6-12 15,0-3 1-15,0 0 1 16,-3 0 1-16,0 0-2 16,-1 3 0-16,1 0 2 15,0 0 0-15,3 0-1 16,0 0 1-16,3-6 0 0,4 0 0 16,3 3-1-16,0 0 0 15,0 0 1-15,3 3 0 16,4 0-1-16,-1 3 1 15,4 3-2-15,0 3 1 16,3 0-1-16,1 0 0 16,-1-1-1-16,3-2 0 15,1 0 0-15,-4 3 0 16,1-6 0-16,2 0 0 0,4 0 0 16,0 0 1-16,3 0-1 15,7 0 1-15,-3 0-1 16,-1 3 1-16,1 3-1 15,3-7 0-15,-1 10 0 16,1-6 1-16,-3-3-1 16,-1 0 0-16,-2 3 0 15,2-3 0 1,21 6 0 0,-1 0 0-16,-6 3 0 15,0-1 0-15,-4 1 0 16,-2-3 0-16,2 0-1 15,-3-3 1-15,-3 0 0 16,0-6 0-16,3 0 0 16,7 0 1-16,-3 3-1 15,-4-3 0-15,0 0 0 16,3 3 1-16,1 2-1 16,0-2 0-16,-8 0 0 0,1 0 0 15,-3-3-1-15,-1 0 1 16,8-3 0-16,-5 0 0 15,1 0-1-15,0-2 1 16,0 5 0-16,0-3 0 16,-4 3 0-16,8 3 0 15,-4 0 0-15,-1-3 0 16,1 0-1-16,-3-3 1 16,-1 3 0-16,-2 3 0 0,2-3 0 15,4 0 0-15,0 0 0 16,-4-6 0-16,4 3 0 15,0 3 0-15,0 0 0 16,3 3 0-16,0-3 0 16,-3-3 0-16,4-3 0 15,-5 0 0-15,5 0 0 16,-1 0 1-16,3 0-1 16,-3-3 0-16,-3 0 0 15,0 4 0-15,3 2 0 16,-3-3 1-16,0 0-1 15,7 3 1-15,-11-3-1 16,1 0 1-16,-1 0-1 16,1 0 1-16,-1 3-1 15,1 0 0-15,-4 3 0 16,4 3 0-16,-4-6 0 16,-3 6 0-16,3 0 0 0,0 0 1 15,4 3-1-15,3-3 0 16,-7-3 0-16,-3 0 1 15,-4 0-1-15,1-3 1 16,0 0-1-16,3-3 0 16,-1 3 0-16,5-3 1 15,-1 6-1-15,0-6 0 16,4 0 0-16,-4 6 0 16,-3 0-1-16,3-2 1 0,7 2 0 15,-4-3 0-15,-2 3 0 16,-1 0 0-16,-3 0 0 15,3-3 1-15,0 6-1 16,4-3 1-16,3 0-1 16,0 0 1-16,-1 0-1 15,-2 3 1-15,3-3-1 16,3-3 0-16,-3 3-1 16,0 0 1-16,0-3 0 15,0 3 0-15,-4-3 0 16,4 0 1-16,0 0-1 15,3 0 0-15,0-3 0 16,0 3 1-16,-3-3-1 16,-3 3 0-16,3 0 0 15,-4-3 0-15,1 6-1 16,-1 0 1-16,-2 0-1 16,-5 0 0-16,1 0 1 15,0 0 1-15,0 0-1 0,0 0 0 16,3 0 0-16,1 0 1 15,2-3-1-15,-3 3 1 16,-3-3-2-16,0 3 1 16,3 0-1-16,1 0 1 15,-5 0 0-15,1 3 0 16,0-3-1-16,0 3 1 16,-3 3 0-16,-1-3 0 15,4 0 0-15,0 0 0 0,3 0 0 16,1 0 1-16,6-3-1 15,-4 0 0-15,-3 0 0 16,1 0 1-16,-1 0-1 16,0 0 0-16,4-3-1 15,-1 3 1-15,-3 0 0 16,-3 0 0-16,0-3 0 16,-3 0 1-16,-1 0-1 15,4 0 0-15,7-3 0 16,-4 0 1-16,-3 3-1 15,0 0 0-15,0 0 0 16,-4 1 0-16,1-1 0 16,-1 0 1-16,1 0-1 15,0 0 0-15,2 0 0 16,1 0 0-16,0 0 0 16,-3 0 0-16,-4 0 0 15,0 0 0-15,4 0 0 0,3 0 0 16,0 0-1-16,0 0 1 15,3 0 0-15,0-3 1 16,0 0-1-16,-3 0 0 16,0 1 0-16,0 2 1 15,0 0-1-15,-3 0 1 16,-1 0-1-16,4 0 0 16,0 3 0-16,-3 0 0 15,-4 0 0-15,0 0 0 0,-3 0-1 16,0 0 1-16,0 0 0 15,3 0 0-15,-3 0 0 16,3 0 0-16,1 0 0 16,2 0 1-16,1 0-1 15,-1 0 1-15,-2-3-1 16,-1 0 0-16,0 0 0 16,4 0 0-16,-1 0 0 15,4-3 0-15,0 3 0 16,0-3 0-16,0 0 0 15,-4 3 0-15,1 3 0 16,0 3 1-16,-1 0-2 16,1 3 1-16,-1 0 0 15,4 0 0-15,-3 3 0 16,-1-3 0-16,1 3 0 16,0-3 1-16,-4 2-1 15,0 1 1-15,4-3-1 16,-4 3 1-16,4-3-1 0,-1 0 1 15,4 0-1-15,-3 0 0 16,-1 0-1-16,1-3 1 16,-1-3 0-16,4 3 0 15,0-1 0-15,0 1 1 16,3 0-1-16,-3 0 0 16,0 0 0-16,0 6 1 15,-3-6-1-15,-1 0 0 16,1-3-1-16,3 0 1 0,-4 0 0 15,7 0 0-15,-3 0 0 16,0 0 0-16,-3 3 0 16,-1 0 0-16,1-3 1 15,0 3 0-15,2-3-2 16,5 0 1-16,2 0 0 16,1 0 1-16,-4 0-1 15,0 0 0-15,0 0 0 16,4 0 1-16,3 0-1 15,-4-3 1-15,1 3-1 16,-4 0 1-16,0 0-1 16,4 0 1-16,0 0-1 15,6-3 1-15,0 0-1 16,0 0 0-16,-3 0-1 16,0-3 1-16,3 3-1 15,4 3 1-15,-4 0-1 16,-3 0 1-16,0 3-1 15,3 3 1-15,3-6 0 0,4 0 1 16,0 0-1-16,0 0 0 16,3-6 0-16,0 3 1 15,0 3-1-15,-6-3 0 16,-1 3 0-16,1 0 1 16,3 0-2-16,-1 0 1 15,1 0 0-15,-3 0 0 16,-1 3-1-16,-6-3 1 15,3 0 0-15,1 3 0 0,-1 6 0 16,-3-6 1-16,-4 0-1 16,1 0 1-16,3 0 0 15,0 0 0-15,-1 0-1 16,5-3 0-16,-5 6 0 16,-2-6 0-16,-4 3-1 15,4 0 1-15,-1-3 0 16,4 0 0-16,-3-3 0 15,-1 3 1-15,1 0-1 16,-1 0 1-16,4-3 0 16,0 3 1-16,7-6-2 15,-7 3 1-15,-1-3-1 16,1 3 1-16,0-3-1 16,0 3 0-16,0-3-1 15,0 3 0-15,-4 0 0 16,1 0 1-16,-1 0-1 15,4 0 1-15,7 1 0 0,-7-4 1 16,0 3-1-16,-1 0 1 16,-2 3-1-16,0-3 1 15,2 3-1 1,-2 0 0-16,3-3-1 16,-4 0 1-16,1 0-1 0,-1-3 1 15,4 3-1-15,0-3 1 16,3 0 0-16,4 0 0 15,-4 3 0-15,-6 0 0 0,3 0 0 16,-1 0 1-16,1 1-1 16,0-1 0-16,0 0 0 15,-3 0 0-15,2 0 0 16,1 0 0-16,4 0 0 16,-1 0 0-16,3 0-1 15,-6 0 1-15,-3 0 0 16,3 3 1-16,3 0-1 15,-3 0 0-15,-1 0 0 16,1 0 1-16,-3 3-1 16,-1 0 1-16,1 0-2 15,3-3 1-15,0 0-1 16,0 0 1-16,-1-3 0 16,-2 0 0-16,0 0 0 15,-1 3 0-15,1 0 0 16,-1 0 1-16,4 3-1 15,-7 0 1-15,1 0-1 0,-1 0 0 16,0 0 0-16,4 0 0 16,2 0 0-16,1 0 0 15,0-3-1-15,0 3 1 16,-3 0 0-16,-1-1 1 16,7 1-1-16,-3 0 1 15,0 0-1-15,-3 0 1 16,-1 0-1-16,1 0 1 15,-1 0-2-15,4 0 1 0,0 0-1 16,0 0 1-16,-4 0-1 16,1 0 1-16,-4 0-1 15,7 0 1-15,-3-3 1 16,3 0 0-16,-4 3 0 16,1 0 0-16,-4 0-1 15,0 0 1 1,20-3-1-1,-3 0 0-15,-3 0-1 16,-4 0 1-16,0-3-1 16,-3 0 0-16,0 0 0 15,3 0 1-15,-3 0 0 16,-10 3 0-16,6 0 1 16,1 0 0-16,-1 0-1 15,1 0 1-15,3-3-1 16,0 0 1-16,-1 0-1 15,1-3 0-15,-6 3-1 0,2 0 1 16,4 0 0-16,3 0 0 16,-3 3 0-16,-3 0 0 15,-1 0 0-15,4 0 0 16,0 0-1-16,3 0 1 16,0 0 0-16,4 0 0 15,-7 0 0-15,-4 0 0 16,1 0 0-16,3 0 0 15,0 0 0-15,-1 0 0 16,-2-3 0-16,0 3 0 0,-1-3 0 16,1 0 0-16,-1 0-1 15,4 1 1-15,-7 2 0 16,0 0 0-16,-3-3 0 16,0 0 0-16,-3 3-1 15,-4 0 1-15,-3 0-1 16,0 0 0-16,3-3 0 15,-3 3 0-15,3-3 0 16,-3 0 0-16,4 3-1 16,-4 0 1-16,0 0-1 15,-4 0 1-15,4 0 0 16,0 3 1-16,0 0-1 16,3 0 1-16,0 0 0 15,-3 0 0-15,4-1 1 16,-1 4 0-16,0 0-1 15,0-3 1-15,1 0-1 16,-1 3 1-16,-3-3-1 0,0 3 0 16,-4 0 0-16,4 0 0 15,4 0 0-15,-1 0 1 16,3-3-1 0,1 0 1-16,0 2 0 0,-1 1 1 0,-3 0-1 15,4 3 0-15,0-3-1 16,-1-3 1-16,4 0-2 15,0-3 1-15,3 0-3 16,0 0 0-16,-3-3-4 16,0-3 0-16,-6-9-7 0,-8 1 0 15</inkml:trace>
</inkml:ink>
</file>

<file path=ppt/ink/ink6.xml><?xml version="1.0" encoding="utf-8"?>
<inkml:ink xmlns:inkml="http://www.w3.org/2003/InkML">
  <inkml:definitions>
    <inkml:context xml:id="ctx0">
      <inkml:inkSource xml:id="inkSrc0">
        <inkml:traceFormat>
          <inkml:channel name="X" type="integer" max="2160" units="cm"/>
          <inkml:channel name="Y" type="integer" max="1440" units="cm"/>
          <inkml:channel name="T" type="integer" max="2.14748E9" units="dev"/>
        </inkml:traceFormat>
        <inkml:channelProperties>
          <inkml:channelProperty channel="X" name="resolution" value="85.03937" units="1/cm"/>
          <inkml:channelProperty channel="Y" name="resolution" value="85.2071" units="1/cm"/>
          <inkml:channelProperty channel="T" name="resolution" value="1" units="1/dev"/>
        </inkml:channelProperties>
      </inkml:inkSource>
      <inkml:timestamp xml:id="ts0" timeString="2015-11-02T17:49:07.06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-2147483648-2147483648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11-02T19:40:29.591"/>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52 26 11 0,'-4'0'5'0,"-4"2"-4"0,6-2 5 15,0 4-7-15,-3-2 1 16,3-2 1-16,-2 0 0 16,2 0 1-16,-2 0 1 15,0 0 0-15,0-2 1 16,1 4 0-16,1-4 1 0,0 0-1 15,0 0 0-15,0-2-1 16,2 3 0-16,0-1-1 16,0 2 1-16,2-4 0 15,0 0 0-15,0 1-2 16,0 1 1-16,3 0-1 16,-3 0 0-16,0 2-1 15,-2 0 1-15,2-4-1 16,-2 4 1-16,0 0-1 15,2 0 1-15,-2 0 0 16,2 0 0-16,0 2 0 16,-2-2 0-16,0 0-1 15,0 0 1-15,0 0-2 16,0 0 0-16,4 4-9 16,3 1 1-16,-3 1-2 15,-4-10 1-15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11-02T19:40:38.944"/>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1 70 5 0,'-2'8'2'0,"2"-14"5"0,0 6 1 16,0 0-5-16,0 0 1 16,0 0 2-16,0 0 1 15,0 0-9-15,0 0 1 16,2-2 4-16,0 0 1 0,2-1-3 16,2 3 1-16,3 0-2 15,-1 2 0-15,2-1 0 31,3 1 0-31,2 4-1 16,1 1 1-16,3-1 0 0,-2-2 1 16,0 3-1-16,0-3 1 15,1 0 0-15,3-4 0 16,0 1 0-16,0-1 0 0,0 2 0 16,-4 0 1-16,0 0-2 15,1 0 0-15,-1 2 0 16,2-1 0-16,0-1 0 15,2-2 0-15,2 0 0 16,-4 0 1-16,0 0-1 16,-1 0 1-16,3-2 0 15,0 2 1-15,0-2-1 16,0 2 0-16,0 0 0 16,-2-1 0-16,-2 1-1 15,-1 1 1-15,-1-1-1 16,0 0 0-16,1-3 0 15,-1 1 0-15,4-2 1 16,-2 0 0-16,-1 1 0 16,-1 1 0-16,0 2 0 15,-1 0 0-15,-1 0 0 16,-1 2 0-16,1-2-2 0,2 0 1 16,-1 2 0-16,-1-1 0 15,2-1 0-15,-3 0 0 16,3 0 0-16,-1 0 1 15,1-1-1-15,-2 1 1 16,-3-2 0-16,3 2 0 16,-1 0 0-16,1 3 0 15,4-3-1-15,-3 4 0 16,1 0 0-16,0-2 0 0,-1-2 0 16,1 2 0-16,-1-2 0 15,1 0 1-15,0 0 0 16,-1 0 0-16,3 1 0 15,0 1 0-15,0 0-1 16,2 2 1-16,-3 1-1 16,1-1 0-16,0 0 0 15,-3-2 0-15,1-2 0 16,4 0 0-16,-2 0 1 16,1-2 0-16,1 2 0 15,2-4 1-15,0 4-1 16,-2-2 0-16,0 6 0 15,4-4 1-15,0 2-2 16,0 2 1-16,-2-3-1 16,2 1 0-16,-4-2 0 15,2-3 0-15,-2 1 1 16,1-2 0-16,3 2 0 16,1-2 0-16,-1 1 0 0,0-1 0 15,-2 4-1-15,-1-2 1 16,6 2-1-16,-3 2 1 15,0-4-1-15,2 2 0 16,0-4 0-16,-4 1 0 16,2-5 0-16,0 5 1 15,2-3-1-15,0 2 1 16,0-1-1-16,-2 3 1 16,0 2-1-16,0 2 0 0,0 3 0 15,0-5 1-15,0 2-1 16,5 0 0-16,-5 2 0 15,-2-6 0-15,-1 2 0 16,1 0 1-16,2 2-1 16,0 0 0-16,1 1-1 15,-1 1 1-15,-3-2 0 16,3 2 0-16,1 1 0 16,-4-1 1-16,6 0-1 15,-5-1 0-15,-1 1 0 16,-1 0 0-16,0-2 0 15,-2-1 0-15,2-1 0 16,0 0 0-16,1 0 0 16,4-1 1-16,-1 1-1 15,-3 0 0-15,1 0 0 16,2 0 0-16,0-2 0 16,3 2 0-16,-3 0 0 0,2-4 1 15,-4 2-1-15,0-3 1 16,2 3-1-16,0-2 1 15,2 2-1-15,0 2 1 16,0 0-1-16,0 2 1 16,-2-2-1-16,2 2 0 31,9 2 0-31,-3-4 1 16,-4 1-1-16,-1-1 1 0,-1 2 0 15,-2 0 0-15,0 0-1 16,0-2 1-16,0 2-1 15,-4 0 1-15,4 0-1 16,0-1 0-16,-2-1-1 16,0 2 1-16,-1-2 0 15,1-2 1-15,-2 1-1 16,0-1 1-16,0-4-1 16,-2 2 1-16,-1 1-1 15,1 1 0-15,0 0 0 16,2 2 1-16,0 0-1 15,-1-2 0-15,1 0 0 16,2-1 0-16,-2-1 0 16,-2-2 0-16,2 1 1 15,-1-1 0-15,1 1-1 16,2 1 1-16,-2 0-1 16,0 0 1-16,-2 1-1 15,-1 1 1-15,-1 0-1 0,0 2 0 16,1-2-1-16,1 2 1 15,0-2 0-15,2 0 0 16,-2 0 0-16,1 1 1 16,1-1-1-16,-2 0 1 15,0 0 0-15,-3-2 0 16,3 1-1-16,0 1 1 16,0 2-1-16,-3-2 1 15,3 2-1-15,-2 0 0 0,1 0 0 16,-3-2 0-16,2 0 0 15,-3 0 0-15,3 0 0 16,0 1 0-16,3-1 0 16,-1 0 0-16,0 0 0 15,0 0 0-15,-1 2 0 16,1-2 0-16,2 2 0 16,-2-2 0-16,4 1 0 15,2-1 0-15,0 0 0 16,0-2 1-16,-2 2-1 15,0 0 0-15,2 1 0 16,2-1 1-16,0 2-1 16,0 0 1-16,0 0-1 15,-2 0 0-15,-2 0 1 16,0 0 0-16,2 2 0 16,0-2 1-16,-2 0-1 15,0-2 0-15,0 0 0 0,-4 0 1 16,-1 2-2-16,3-2 1 15,-4 2-1-15,2 0 0 16,-3 0 0-16,3-2 0 16,-2 0 0-16,1 0 0 15,-1 1 0-15,0-1 0 16,-1 2 0-16,1 0 1 16,-2 0-1-16,-1 0 0 15,1 0-1-15,-1 0 1 0,3 2-1 16,2-2 1-16,-3 0 0 15,3 0 0-15,2 1-1 16,-2 1 1-16,1 0 0 16,1 0 0-16,2 2 0 15,2-2 1-15,0 0-1 16,2-1 0-16,1 1 0 16,-3 0 0-16,2 0 0 15,2 0 0-15,0 2 0 16,0-1 0-16,-2 1 0 15,-2 2 0-15,3-1-1 16,-1-1 1-16,0 0 0 16,0-1 0-16,0-1 0 15,0 0 0-15,-4 0 0 16,2 0 0-16,0-2 0 16,-2 2 0-16,2 1 0 15,-2-1 0-15,-2-2 0 16,0 2 0-16,-3 2 0 0,3 0 0 15,0-1 0-15,0 1 0 16,0-2 0-16,2-2 0 16,0 2 0-16,0 0 0 15,0 1 0-15,-3-3 0 16,5-3-1-16,3 3 1 16,-3 3 0-16,0-3 0 15,-2 0-1-15,0 4 1 16,-1-2-1-16,3 0 1 0,3 0 0 15,-1-2 0-15,0 1 0 16,0 1 0-16,0 0 0 16,2-2 0-16,1 2 0 15,-1-2 1-15,-2 0-1 16,-4 0 0-16,-2 0 0 16,-1 0 0-16,1 2 0 15,-2-2 0-15,0 0 0 16,-3-2 0-16,1 2 0 15,-4 0 1-15,-1 0-1 16,-2 0 0-16,-1 0-1 16,-3 0 1-16,0 2 0 15,-6 0 0-15,-4-2 0 16,-5 3 1-16,-1 1-1 16,-3 2 1-16,-6 1-1 15,-4 1 1-15,-4 1-1 16,-3-2 0-16,-3 1-1 15,-5 3 1-15,0-2-1 0,-2 1 1 16,-2-3 0-16,-2 0 0 16,0-1 0-16,-6 0 0 15,-1 1 0-15,-3 1 0 16,-1 1 0-16,5-2 0 16,2 1-1-1,-2-3 1-15,-1 1 0 16,7-2 0-16,2-1 0 0,0-1 0 15,2 0 0-15,3 0 1 16,1-2-1-16,0 0 1 16,-2-4 0-16,5 4 0 15,3-2-1-15,1-1 1 0,-2 1-1 16,-1 2 1-16,-2-2-1 16,3 2 0-16,-5 2-1 15,1 0 0-15,-1-1 1 16,2 1 0-16,3-2 0 15,1 0 0-15,1-2 0 16,0 1 1-16,-1-1 0 16,-1 4 0-16,-1-2-1 15,-1 0 1-15,-1 1-2 16,0 3 1-16,3-4 0 16,0 2 0-16,-1-2 0 15,1 0 0-15,-1 0 0 16,3 0 1-16,-5 0 0 15,0 0 0-15,1 0-1 16,1 0 1-16,-1 2-1 16,-1-2 0-16,-4-2-1 15,5 2 1-15,-3-2 0 0,0 2 0 16,1 0 0-16,1 0 0 16,3 0 0-16,-1 0 1 15,-3-2-1-15,1 0 1 16,0 1-1-16,3 2 1 15,-3-1-1-15,-1 0 1 16,1 0-1-16,3 0 0 16,1 0 0-16,-1 0 0 15,1-3 0-15,1 1 1 16,1-4-1-16,3 4 1 0,0 1-1 16,-2-1 1-16,-3 2-1 15,1 2 0-15,2-2 0 16,-1 1 0-16,1-1-1 15,2 2 1-15,-2 2 0 16,1-2 0-16,1 0 0 16,0 1 0-16,-2-1-1 15,-3 0 1-15,1 0 0 16,-3 0 0-16,7 0 0 16,0 0 0-16,-2 0-1 15,-3-2 1-15,3 1 0 16,0-1 0-16,-3 2-1 15,-1 0 1-15,-1 0 0 16,-4 0 0-16,9 0 0 16,-2 1 1-16,-3 1-1 15,-1-2 0-15,-1 0-1 16,0 2 1-16,-3 1-1 0,-3-1 0 16,4 1 0-16,3-1 0 15,-3-2 0-15,-2-2 1 16,2-2 0-16,1 0 0 15,-1 0 1-15,-4 1 0 16,5-1-1-16,1 2 0 16,-2 0-1-16,-2 0 1 15,1 2 0-15,1-1 0 16,-2-1-1-16,-4 0 0 0,2-1 1 16,5-1 0-16,-1-2 0 15,-2 0 1-15,0-1-1 16,1-1 1-16,-3 1 0 15,-2 1 0-15,2 2-1 16,2 0 1-16,0 0-1 16,-1 2 0-16,-1 0 0 15,-2-3 0-15,0-1-1 16,-2 2 1-16,2 4 0 16,4-2 1-16,0 2-1 15,-2 0 0-15,-2-2 0 16,3 0 0-16,-6 0 0 15,4 0 1-15,1 0-2 16,0 0 1-16,0 1 0 16,-2-1 0-16,6 2 0 15,-1-2 0-15,-1 0 0 16,0 2 0-16,2 0 0 16,5 0 1-16,-1-2-1 0,1 0 0 15,1-2 0-15,1 2 1 16,2-4 0-16,1 2 0 15,3 2 0-15,0 0 0 16,2-1-1-16,0 1 0 16,2-4 0-16,2 4 0 15,3-4-1-15,-3 2 1 16,4-2-1-16,3 3 0 16,1-3 1-16,3 4 0 0,-1-8 0 15,3 5 1-15,0-1-1 16,-3-2 0-16,5 5 0 15,-2 1 0-15,4-4-1 16,0 4 1-16,0 0-1 16,0 0 0-16,2 0 0 15,0 0 1-15,2-4-1 16,0 0 1-16,2-3 0 16,0 1 0-16,2 3 0 15,1-3 0-15,1 0 0 16,0-1 1-16,3 0-1 15,-1 1 0-15,3 0 0 16,0 1 0-16,3-1 0 16,1 1 0-16,0 3-1 15,2-2 1-15,2 2-1 16,2 4 1-16,2-2-1 16,0 2 1-16,0 0-1 0,2 0 1 31,21-2 0-31,-2 2 1 15,3-1-1-15,-3-1 0 16,-5 0 0-16,3 0 1 16,5 2-1-16,-1 0 0 15,4 0 0-15,0-2 0 16,-1 0 0-16,1-2 0 16,2 2 0-16,-1-4 0 0,5 1 0 15,-3-1 1-15,-5 0-1 16,2-1 0-16,3 3 0 15,-1-2 1-15,1 4-1 16,-1-2 1-16,-4 2-1 16,-2 2 0-16,5-2 0 15,-1 2 0-15,-2-2 0 16,1-2 0-16,-1 0 0 16,-2-2 0-16,0 1 0 15,7-1 1-15,-5 4-1 16,2 2 0-16,3 2 0 15,-3-1 1-15,4 3-1 16,-1 0 0-16,1-1 0 16,3-1 0-16,-3-2 0 15,3 0 1-15,2-4-1 16,0 0 1-16,-1 2-1 16,3 0 0-16,-2 0 0 0,2 2 0 15,-1 0 0-15,1 1 0 16,0-1 0-16,0 0 0 15,-3-2 0-15,1-4 1 16,-2 1-1-16,-1-1 0 16,3-2 0-16,-6-1 0 15,1 3 0-15,3-3 1 16,-5 3-1-16,7 2 0 16,-7 2 0-16,-4-2 0 0,1 4 0 15,-11-2 0-15,12 4 0 16,6 1 0-16,-5-5 0 15,-1-2 0-15,3 1 0 16,1-1 0-16,1-2 0 16,3 0 0-16,-1-1 0 15,4-1 1-15,6 4-1 16,0 2 0-16,-2 2 0 16,0 2 0-16,2 0 0 15,2 1 0-15,2-1 0 16,-4-6 0-16,5-5-1 15,1-3 1-15,0 1-1 16,1-2 1-16,-7 0-3 16,2 1 1-16,-2 1-9 15,-12 2 0-15,-3-1-6 16,-6-1 0-16,-6-8-3 16,4-7 0-16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11-02T19:40:53.879"/>
    </inkml:context>
    <inkml:brush xml:id="br0">
      <inkml:brushProperty name="width" value="0.10583" units="cm"/>
      <inkml:brushProperty name="height" value="0.21167" units="cm"/>
      <inkml:brushProperty name="color" value="#00FF00"/>
      <inkml:brushProperty name="tip" value="rectangle"/>
      <inkml:brushProperty name="rasterOp" value="maskPen"/>
      <inkml:brushProperty name="fitToCurve" value="1"/>
    </inkml:brush>
  </inkml:definitions>
  <inkml:trace contextRef="#ctx0" brushRef="#br0">8 171 7 0,'0'-18'3'0,"2"1"0"0,-2 13 1 15,0 4-4-15,0-7 1 16,0 3 0-16,0-4 1 16,0 1-1-16,-2 1 0 15,0-1 2-15,0 0 1 16,0 5-1-16,0 0 0 15,2-2-1-15,-2 6 1 0,4 4-2 16,0 1 0-16,0 2-1 16,2-1 0-16,3-1 0 15,-1-1 0-15,2-3 1 16,3 1 0-16,-1-2 0 16,3-4 1-16,-1-2 0 15,1 1 0-15,1-1 0 16,-1 2 0-16,2 2-1 15,-1 0 0-15,5 0 0 16,0 0 0-16,0 2-2 16,-2-2 1-16,-1 0 0 15,1 0 0-15,-2-2 0 16,-3 2 0-16,-1 0 0 16,-1 2 0-16,-1-2 0 15,-3 2 0-15,-2 2-1 16,0-1 1-16,-2 1 0 15,0 2 1-15,-2-5-1 16,0 5 0-16,-2-2 1 16,2 0 1-16,-2-3-1 0,0 1 0 15,0-2 0-15,0 2 0 16,0-2 0-16,0 2 0 16,0-4-1-16,0 0 1 15,0 2-1-15,2 0 0 16,0 0 1-16,0 0 0 15,0 0-1-15,-3 2 1 16,1-2 0-16,0 2 0 0,-2-2 0 16,-2 2 0-16,0 0-1 15,-1 3 1-15,-1-1-1 16,-1-2 1-16,-1 2-1 16,-3-3 0-16,3 3 0 15,0 0 0-15,-1 1 0 16,1-1 0-16,1 0 0 15,1-2 1-15,2 0-1 16,-1-1 0-16,1 1 0 16,2 0 0-16,0 0-1 15,2-2 1-15,-1 0-1 16,3 0 1-16,5 0 0 16,1 2 0-16,0-2 0 15,3 0 0-15,3 0 0 16,1-2 0-16,1 0 1 15,1-2 0-15,0 1 0 16,1-1 1-16,-1 2-1 16,-2-2 0-16,1-1 0 0,1 3 0 15,2 2-1-15,1 0 0 16,3 0-1-16,0 0 1 16,2 0 0-16,0-2 1 15,0 2-1-15,3-5 1 16,-1 1 0-16,2 0 0 15,-2 0 0-15,0 4 1 16,0 0-2-16,2 2 1 16,3-2-1-16,1 0 1 0,-4-2-1 15,1 2 0-15,-1 0 0 16,0 0 1-16,0-1 0 16,0-3 1-16,-1 0-1 15,-3 0 0-15,0 1 0 16,0-3 1-16,0 2-1 15,4 1 0-15,-2-1-1 16,0 2 1-16,0-2-1 16,2 4 1-16,-1 0-1 15,-1 0 1-15,0 0-1 16,0 0 1-16,-2-2-1 16,-2 2 1-16,2-1-1 15,2-1 1-15,0 0-1 16,0 2 1-16,0 0 0 15,1 0 0-15,1 2-1 16,2 1 1-16,0 1-1 16,1-2 1-16,-5 2-2 0,0-4 1 15,2-2 0-15,0-2 1 16,3 0-1-16,-1 1 1 16,0-3 0-16,-1 2 1 15,1-1-1-15,0 3 1 16,0 0-2-16,-1-2 1 15,1 3-1-15,-4-1 1 16,0 0-1-16,2 0 0 16,3-2 0-16,-1 1 0 0,-2-3 0 15,5 2 1-15,-3 0-1 16,0 4 1-16,1-1-1 16,1 1 0-16,-4 0 0 15,2 0 1-15,1 1-2 16,-1 1 1-16,-2-2 0 15,1 2 0-15,1 0 0 16,0-2 0-16,-2 0-1 16,3 2 1-16,-3-2 0 31,-4 2 1-15,13-2-1-16,-3 0 0 15,0 0-1-15,-1 0 1 16,-1 2 0-16,-3-2 0 15,-1 2-1-15,4-2 1 16,-4 0 0-16,1 1 0 16,-3-2 0-16,2-1 1 15,2 0-1-15,1 0 1 0,1 2-1 16,-2-2 0-16,3 2 0 16,-1-4 1-16,-2 4-1 15,3 0 0-15,-3 2-1 16,0-2 1-16,1 0 0 15,-1 0 0-15,2 2 0 16,-1 0 0-16,-3-2 0 16,4 2 0-16,-1 2 0 15,-1-3 0-15,0 1 0 16,1 2 0-16,-1-4 0 16,0 0 0-16,0 2 0 15,1 0 0-15,-1 0 0 16,0-2 0-16,3 1 0 15,-3 1 1-15,0 0-1 16,1 2 1-16,-1-2-1 16,-4 0 0-16,0-1 0 15,0 3 1-15,0 0-2 16,3 0 1-16,1-1 0 0,-2-1 0 16,0-2 0-16,1 0 1 15,-3 0 0-15,4 0 0 16,-2-2-1-16,-2 0 1 15,-2 2-1-15,0-1 1 16,3 2-1-16,-1-1 0 16,2 0-1-16,-2-1 1 15,0 1-1-15,-2-2 1 16,0 4 0-16,0-2 0 0,2 0 0 16,0 0 1-16,1 0-1 15,-3 1 1-15,0 1-1 16,0 0 0-16,2 2 0 15,0-2 0-15,0 0 0 16,0-1 0-16,-2 1 0 16,0-2 0-16,2-3 0 15,0 1 0-15,1 0 0 16,1 0 1-16,-4-2-1 16,0 2 1-16,2 1-1 15,-2 1 0-15,0 0-1 16,2 0 1-16,-2 0-1 15,0 0 1-15,2-2 0 16,-2-2 0-16,0 0 0 16,2 1 0-16,-1-1 1 15,1 0 1-15,-2 0-2 16,2 3 1-16,-2-3-1 16,-2 2 1-16,2 0-2 0,-2 2 0 15,0 2-1-15,0-2 1 16,-3 0 0-16,1 0 1 15,2-2 0-15,0 2 0 16,0-2 0-16,2 2 1 16,-2 0-1-16,2 0 0 15,-2 0 0-15,-2 2 1 16,0 0-2-16,0 0 1 16,1-2 0-16,1 2 0 0,0 0 0 15,-2-1 0-15,2 1 0 16,-2-2 0-16,2 2 0 15,0 0 0-15,-2 2 0 16,4-1 1-16,-2 1-1 16,0 0 0-16,-3 0 0 15,1-1 0-15,0-1 0 16,0 0 0-16,2-2 0 16,0 2 0-16,0 0 0 15,0-4 1-15,0 0-1 16,0-2 0-16,-1 1 0 15,1 1 1-15,2-2-1 16,0 0 0-16,0 1 0 16,-2-1 0-16,0-2 0 15,0 3 0-15,0-3 0 16,0 2 0-16,0 1 0 16,2-1 0-16,-2 0 0 0,0 0 1 15,0 1-1-15,0 1 0 16,0 0 0-16,-2 2 0 15,2 0 0-15,-3-2 0 16,1 0-1-16,0 2 1 16,-4 0 0-16,-1 0 0 15,1 0 0-15,0 0 0 16,-1 0 0-16,1 0 1 16,2-2-1-16,-1 0 0 0,1 2 0 15,0-1 1-15,0 2-1 16,-1-2 0-16,-3 2 1 15,0-1 0-15,1 0-1 16,1 2 0-16,-3-2 0 16,3 0 0-16,2 0 0 15,-2 0 0-15,-1 0-1 16,3 0 0-16,-2 0 1 16,-1 0 1-16,1 0-1 15,2 0 0-15,-1 0 0 16,3 0 1-16,0 2 0 15,0-4 0-15,2 4 0 16,-2 0 0-16,-1 0-1 16,-1 2 0-16,2-1 0 15,0 1 0-15,0-2 0 16,0 2 1-16,-1-2-1 16,3-2 0-16,-2 1 1 15,0-1 0-15,0 2 0 0,-2-2 0 16,1 0 0-16,-1 2 0 15,2-2-1-15,-2 0 0 16,-3 2 0-16,1-4 0 16,-2 2-1-16,-1-2 1 15,1 0 0-15,-1 2 0 16,1-1 0-16,2-1 0 16,-1 0 0-16,-1-2 1 15,-1 0-1-15,3 1 0 0,0-1-1 16,-3-2 1-16,1 4-1 15,-1-1 1-15,1 3-1 16,-1-2 1-16,1 4 0 16,0-2 0-16,1 2 0 15,1-1 0-15,2-2 0 16,-1 1 0-16,-1 0 0 16,0 0 1-16,-1 0-1 15,1 1 0-15,-2 1 0 16,1 0 0-16,1-2 0 15,0 0 0-15,1 0 0 16,1 2 0-16,0 0 0 16,0-2 0-16,-1 2 0 15,1-2 0-15,0 0 0 16,2-2 1-16,-1 0-1 16,1 0 0-16,0 0 0 15,2 0 0-15,-2 1 0 0,0-3 1 16,-3 2-1-16,-1 2 0 15,2 0-1-15,2-2 1 16,0 2 0-16,-1-2 0 16,1 2 0-16,-2 0 0 15,0-2 0-15,-1 1 0 16,5 1 0-16,-2 1 0 16,2 3 0-16,2-2 0 15,0 0 0-15,0 0 0 0,-4 0 0 16,0-1 0-16,0-1 0 15,0 0 1-15,-1 0-1 16,3 0 0-16,0 0 0 16,0 0 1-16,0-1-1 15,-2-1 1-15,0 2-1 16,2-2 0-16,0 2 0 16,0-2 1-16,-2 0-1 15,-1 2 0-15,1 0 0 16,0 0 0-16,-2 0-1 15,0-2 1-15,-1 4 0 16,3-2 1-16,0 2-1 16,0-2 0-16,2 0 0 15,-2 0 0-15,-1 0 0 16,1 0 0-16,2 4 0 16,0-1 0-16,2-1 0 15,0 0 1-15,0 0-1 16,-2-2 1-16,0 0-1 0,0 0 1 15,2 0-1-15,0-2 1 16,2 0-1-16,-4 2 1 16,0-2-1-16,0 2 0 15,0-1 0-15,2-1 1 16,0 0-1-16,0 0 0 16,0 0 0-16,0-2 0 15,-4 3 0-15,-2-1 1 16,2-2-1-16,-5 0 0 0,11 4 0 15,-4-3 1-15,0 3-1 16,-2 0 1-16,0-2-1 16,0 0 0-16,0 2 0 15,-1-2 0-15,3 2 0 16,0 0 0-16,0-2-1 16,2 4 1-16,-2-2 0 15,-2 2 1-15,0-2-2 16,2 0 1-16,0 0 0 15,2-2 1-15,0 2-1 16,0-2 0-16,0 4 0 16,0-6 1-16,0 4-1 15,0 0 1-15,2-2-1 16,-2 2 1-16,0 2-1 16,0-2 1-16,-2 0-1 15,0 0 0-15,-2 0 0 16,4-2 0-16,0 2 0 0,-2-1 0 15,-2-3 0-15,-1 0 0 16,1 4 0-16,0 0 0 16,0 4-1-16,0-4 1 15,2 4 0-15,0-3 0 16,4 1 0-16,-4-2 0 16,-2 2 0-16,-1 0 0 15,3 0 0-15,2-2 1 16,0 0-1-16,-2-4 0 0,0 2 0 15,-2 2 0-15,2-2-1 16,0-1 1-16,2 1 0 16,0 2 0-16,2 0 0 15,-2 0 0-15,-2 0 0 16,-2 0 0-16,0-4 0 16,2 2 0-16,2-1 0 15,2-3 1-15,-2 2-1 16,-2 2 0-16,-2-3-1 15,0-1 1-15,-1 4 0 16,-1-1 0-16,0 1-1 16,0 4 1-16,-3-4 0 15,1 5 0-15,-3-3-1 16,3-1 1-16,-2 2 0 16,-1 1 0-16,1 0 0 15,-1 2 1-15,-1-2-1 0,-1 0 0 31,9 1 0-31,0 1 0 16,0 0-1-16,0 0 1 16,-3-3 0-16,1 3 0 15,0 2 0-15,2-4 0 16,0 1-1-16,-3-1 1 16,3 2 0-16,0 1 0 15,0-1 0-15,0 0 0 16,-3 0-1-16,-1-1 1 0,2 1 0 15,-2 0 1-15,-1-1-1 16,3 1 0-16,0-2 0 16,-1 0 0-16,3 0 0 15,0-2 0-15,0 0-1 16,2 0 1-16,-2 0-1 16,0-2 0-16,-1-2-2 15,3-1 1-15,-2-1-4 16,-2-3 1-16,-5-1-10 15,-5-3 1-15,-5 0-4 16,0 4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D07E4-6525-4B02-8D29-253E47129D49}" type="datetimeFigureOut">
              <a:rPr lang="en-US" smtClean="0"/>
              <a:t>3/9/2016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23627-2661-40CA-B423-789EDB5A4420}" type="slidenum">
              <a:rPr lang="en-US" smtClean="0"/>
              <a:t>‹#›</a:t>
            </a:fld>
            <a:endParaRPr lang="en-US" dirty="0"/>
          </a:p>
        </p:txBody>
      </p:sp>
    </p:spTree>
    <p:extLst>
      <p:ext uri="{BB962C8B-B14F-4D97-AF65-F5344CB8AC3E}">
        <p14:creationId xmlns:p14="http://schemas.microsoft.com/office/powerpoint/2010/main" val="312298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Let’s see who we have in the room.</a:t>
            </a:r>
          </a:p>
          <a:p>
            <a:r>
              <a:rPr lang="en-US" sz="1200" b="0" i="0" u="none" strike="noStrike" kern="1200" baseline="0" dirty="0" smtClean="0">
                <a:solidFill>
                  <a:schemeClr val="tx1"/>
                </a:solidFill>
                <a:latin typeface="+mn-lt"/>
                <a:ea typeface="+mn-ea"/>
                <a:cs typeface="+mn-cs"/>
              </a:rPr>
              <a:t>Organizations with zero paid staff With no budget currently OR With a budget (Who does it, you or someone else?)</a:t>
            </a:r>
          </a:p>
          <a:p>
            <a:r>
              <a:rPr lang="en-US" sz="1200" b="0" i="0" u="none" strike="noStrike" kern="1200" baseline="0" dirty="0" smtClean="0">
                <a:solidFill>
                  <a:schemeClr val="tx1"/>
                </a:solidFill>
                <a:latin typeface="+mn-lt"/>
                <a:ea typeface="+mn-ea"/>
                <a:cs typeface="+mn-cs"/>
              </a:rPr>
              <a:t>Organizations with one paid staff person With no budget currently OR With a budget (Who does it, you or someone else?)</a:t>
            </a:r>
          </a:p>
          <a:p>
            <a:r>
              <a:rPr lang="en-US" sz="1200" b="0" i="0" u="none" strike="noStrike" kern="1200" baseline="0" dirty="0" smtClean="0">
                <a:solidFill>
                  <a:schemeClr val="tx1"/>
                </a:solidFill>
                <a:latin typeface="+mn-lt"/>
                <a:ea typeface="+mn-ea"/>
                <a:cs typeface="+mn-cs"/>
              </a:rPr>
              <a:t>Organizations with more than one paid staff person With no budget currently OR With a budget (Who does it, you or someone else?)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Notice that the size of an organization (and paid staff) is correlated with having a budget.</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2</a:t>
            </a:fld>
            <a:endParaRPr lang="en-US" dirty="0"/>
          </a:p>
        </p:txBody>
      </p:sp>
    </p:spTree>
    <p:extLst>
      <p:ext uri="{BB962C8B-B14F-4D97-AF65-F5344CB8AC3E}">
        <p14:creationId xmlns:p14="http://schemas.microsoft.com/office/powerpoint/2010/main" val="156186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here’s a sample budget template that I might use for an event: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isn’t a strategic planning session so we shan’t go into whether or not that activity truly supports the goal (or how you’re measuring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Putting the timing on each expense also gives us an idea of how our overall bank account is going to fare with this event. In the example, we’re going to need to dip into our account by $1000 in May in order to get things started.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of the cool effects of doing it this way is that you get to see where your breakeven points are. Since catering and ticket sales move in unison, we could actually figure out the minimum number of tickets we need to sell to make any money on this. (For those of you really quick with math (or clever in Excel) you need to sell 41 tickets.)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Anybody notice anything that deviates from reality on this? How about that we’re budgeting ticket sales of 250?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 let’s dip into a little budgeting philosophy for a moment.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Given two options, which is better? Budgeting for fantasy or reality?</a:t>
            </a:r>
          </a:p>
          <a:p>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11</a:t>
            </a:fld>
            <a:endParaRPr lang="en-US" dirty="0"/>
          </a:p>
        </p:txBody>
      </p:sp>
    </p:spTree>
    <p:extLst>
      <p:ext uri="{BB962C8B-B14F-4D97-AF65-F5344CB8AC3E}">
        <p14:creationId xmlns:p14="http://schemas.microsoft.com/office/powerpoint/2010/main" val="140666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our example we just gave, we were budgeting for fantasy, right? So here’s important truth number 63.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IMPORTANT TRUTH #63: BUDGET FOR REALITY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look at the event budget one more time. 250 tickets sold out of 1000 invitations. Does that sound reasonable? Maybe. Is it </a:t>
            </a:r>
            <a:r>
              <a:rPr lang="en-US" sz="1200" b="0" i="0" u="none" strike="noStrike" kern="1200" baseline="0" dirty="0" err="1" smtClean="0">
                <a:solidFill>
                  <a:schemeClr val="tx1"/>
                </a:solidFill>
                <a:latin typeface="+mn-lt"/>
                <a:ea typeface="+mn-ea"/>
                <a:cs typeface="+mn-cs"/>
              </a:rPr>
              <a:t>agressive</a:t>
            </a:r>
            <a:r>
              <a:rPr lang="en-US" sz="1200" b="0" i="0" u="none" strike="noStrike" kern="1200" baseline="0" dirty="0" smtClean="0">
                <a:solidFill>
                  <a:schemeClr val="tx1"/>
                </a:solidFill>
                <a:latin typeface="+mn-lt"/>
                <a:ea typeface="+mn-ea"/>
                <a:cs typeface="+mn-cs"/>
              </a:rPr>
              <a:t>? Maybe.</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12</a:t>
            </a:fld>
            <a:endParaRPr lang="en-US" dirty="0"/>
          </a:p>
        </p:txBody>
      </p:sp>
    </p:spTree>
    <p:extLst>
      <p:ext uri="{BB962C8B-B14F-4D97-AF65-F5344CB8AC3E}">
        <p14:creationId xmlns:p14="http://schemas.microsoft.com/office/powerpoint/2010/main" val="27991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 can you tell? There are three methods of estimation;</a:t>
            </a:r>
          </a:p>
          <a:p>
            <a:r>
              <a:rPr lang="en-US" sz="1200" b="0" i="0" u="none" strike="noStrike" kern="1200" baseline="0" dirty="0" smtClean="0">
                <a:solidFill>
                  <a:schemeClr val="tx1"/>
                </a:solidFill>
                <a:latin typeface="+mn-lt"/>
                <a:ea typeface="+mn-ea"/>
                <a:cs typeface="+mn-cs"/>
              </a:rPr>
              <a:t>1. Comparisons with known values for the population</a:t>
            </a:r>
          </a:p>
          <a:p>
            <a:r>
              <a:rPr lang="en-US" sz="1200" b="0" i="0" u="none" strike="noStrike" kern="1200" baseline="0" dirty="0" smtClean="0">
                <a:solidFill>
                  <a:schemeClr val="tx1"/>
                </a:solidFill>
                <a:latin typeface="+mn-lt"/>
                <a:ea typeface="+mn-ea"/>
                <a:cs typeface="+mn-cs"/>
              </a:rPr>
              <a:t>2. Subjective estimates</a:t>
            </a:r>
          </a:p>
          <a:p>
            <a:r>
              <a:rPr lang="en-US" sz="1200" b="0" i="0" u="none" strike="noStrike" kern="1200" baseline="0" dirty="0" smtClean="0">
                <a:solidFill>
                  <a:schemeClr val="tx1"/>
                </a:solidFill>
                <a:latin typeface="+mn-lt"/>
                <a:ea typeface="+mn-ea"/>
                <a:cs typeface="+mn-cs"/>
              </a:rPr>
              <a:t>3. Extrapolation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of the really interesting thing about estimates is that the more people that you involve in making the estimate, the more accurate it can become. Take an incredibly random event, such as the flipping of a coin. We’ll do this now. How many heads? How many tails? The answer, of course, is that there’s a 50% chance of either outcome, which the room just confirmed by voting. The more people we have in the room, the closer we would have come to the exact 50% number. And remember — that event is totally random.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estimation methods above plus group confirmation will get you incredibly close to the actual amount.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Which brings us to:</a:t>
            </a:r>
          </a:p>
          <a:p>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13</a:t>
            </a:fld>
            <a:endParaRPr lang="en-US" dirty="0"/>
          </a:p>
        </p:txBody>
      </p:sp>
    </p:spTree>
    <p:extLst>
      <p:ext uri="{BB962C8B-B14F-4D97-AF65-F5344CB8AC3E}">
        <p14:creationId xmlns:p14="http://schemas.microsoft.com/office/powerpoint/2010/main" val="150376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Is anybody doubting me so far? Does this seem like magic to you? Questions?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Does everybody feel like they have a pretty good handle on budgeting for expenses? Okay, let’s move on to budgeting for revenue.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Now this is well and truly magic, isn’t it. Budgeting for fundraising. How could you possibly even know?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But I’ve already given you the answer. Bottom of the yo-yo group estimating. The real question is, how far down can the yo-yo go? All the way down.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following process works for grants and individual gifts. Budgeting for direct mail revenue is a completely different discussion.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Here’s how it works:</a:t>
            </a:r>
          </a:p>
          <a:p>
            <a:r>
              <a:rPr lang="en-US" sz="1200" b="0" i="0" u="none" strike="noStrike" kern="1200" baseline="0" dirty="0" smtClean="0">
                <a:solidFill>
                  <a:schemeClr val="tx1"/>
                </a:solidFill>
                <a:latin typeface="+mn-lt"/>
                <a:ea typeface="+mn-ea"/>
                <a:cs typeface="+mn-cs"/>
              </a:rPr>
              <a:t>You need donations (how)</a:t>
            </a:r>
          </a:p>
          <a:p>
            <a:r>
              <a:rPr lang="en-US" sz="1200" b="0" i="0" u="none" strike="noStrike" kern="1200" baseline="0" dirty="0" smtClean="0">
                <a:solidFill>
                  <a:schemeClr val="tx1"/>
                </a:solidFill>
                <a:latin typeface="+mn-lt"/>
                <a:ea typeface="+mn-ea"/>
                <a:cs typeface="+mn-cs"/>
              </a:rPr>
              <a:t>People are going to give you money (how)</a:t>
            </a:r>
          </a:p>
          <a:p>
            <a:r>
              <a:rPr lang="en-US" sz="1200" b="0" i="0" u="none" strike="noStrike" kern="1200" baseline="0" dirty="0" smtClean="0">
                <a:solidFill>
                  <a:schemeClr val="tx1"/>
                </a:solidFill>
                <a:latin typeface="+mn-lt"/>
                <a:ea typeface="+mn-ea"/>
                <a:cs typeface="+mn-cs"/>
              </a:rPr>
              <a:t>We are going to ask them (how)</a:t>
            </a:r>
          </a:p>
          <a:p>
            <a:r>
              <a:rPr lang="en-US" sz="1200" b="0" i="0" u="none" strike="noStrike" kern="1200" baseline="0" dirty="0" smtClean="0">
                <a:solidFill>
                  <a:schemeClr val="tx1"/>
                </a:solidFill>
                <a:latin typeface="+mn-lt"/>
                <a:ea typeface="+mn-ea"/>
                <a:cs typeface="+mn-cs"/>
              </a:rPr>
              <a:t>In person (how)</a:t>
            </a:r>
          </a:p>
          <a:p>
            <a:r>
              <a:rPr lang="en-US" sz="1200" b="0" i="0" u="none" strike="noStrike" kern="1200" baseline="0" dirty="0" smtClean="0">
                <a:solidFill>
                  <a:schemeClr val="tx1"/>
                </a:solidFill>
                <a:latin typeface="+mn-lt"/>
                <a:ea typeface="+mn-ea"/>
                <a:cs typeface="+mn-cs"/>
              </a:rPr>
              <a:t>Well, we’re going to do research on how much we think they can give, and then we’re going to ask them. (how)</a:t>
            </a:r>
          </a:p>
          <a:p>
            <a:r>
              <a:rPr lang="en-US" sz="1200" b="0" i="0" u="none" strike="noStrike" kern="1200" baseline="0" dirty="0" smtClean="0">
                <a:solidFill>
                  <a:schemeClr val="tx1"/>
                </a:solidFill>
                <a:latin typeface="+mn-lt"/>
                <a:ea typeface="+mn-ea"/>
                <a:cs typeface="+mn-cs"/>
              </a:rPr>
              <a:t>We’re going to start with a list of names and then assign the amount that we think we’ll ask them for, and how likely we think they are to say yes.</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14</a:t>
            </a:fld>
            <a:endParaRPr lang="en-US" dirty="0"/>
          </a:p>
        </p:txBody>
      </p:sp>
    </p:spTree>
    <p:extLst>
      <p:ext uri="{BB962C8B-B14F-4D97-AF65-F5344CB8AC3E}">
        <p14:creationId xmlns:p14="http://schemas.microsoft.com/office/powerpoint/2010/main" val="1265339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is called the ‘weighted average” method. The more data points you put into it , e.g., the more donors you have, the more accurate this becomes. </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15</a:t>
            </a:fld>
            <a:endParaRPr lang="en-US" dirty="0"/>
          </a:p>
        </p:txBody>
      </p:sp>
    </p:spTree>
    <p:extLst>
      <p:ext uri="{BB962C8B-B14F-4D97-AF65-F5344CB8AC3E}">
        <p14:creationId xmlns:p14="http://schemas.microsoft.com/office/powerpoint/2010/main" val="387208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risks! Bad estimates can be counteracted by a good estimation process. Danger zone gifts are ones that you may want to consider discounting further because the chance that you get them wrong can be catastrophic. Very small data sets should be replaced with larger data sets. For example, for small, no-staff organizations, you may consider including your board in the individual giving revenue development process. This can actually be helpful in multiple ways, too.</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17</a:t>
            </a:fld>
            <a:endParaRPr lang="en-US" dirty="0"/>
          </a:p>
        </p:txBody>
      </p:sp>
    </p:spTree>
    <p:extLst>
      <p:ext uri="{BB962C8B-B14F-4D97-AF65-F5344CB8AC3E}">
        <p14:creationId xmlns:p14="http://schemas.microsoft.com/office/powerpoint/2010/main" val="51620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18</a:t>
            </a:fld>
            <a:endParaRPr lang="en-US" dirty="0"/>
          </a:p>
        </p:txBody>
      </p:sp>
    </p:spTree>
    <p:extLst>
      <p:ext uri="{BB962C8B-B14F-4D97-AF65-F5344CB8AC3E}">
        <p14:creationId xmlns:p14="http://schemas.microsoft.com/office/powerpoint/2010/main" val="214186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step is to take all of</a:t>
            </a:r>
            <a:r>
              <a:rPr lang="en-US" baseline="0" dirty="0" smtClean="0"/>
              <a:t> your data and turn it into something we would normally call a budget. The document that most people refer to as a budget is really just a summary of a budget. In other words, it’s compressed down into categories so that you don’t have to look at 700 spreadsheet lines to get the big picture. This is why it’s so irritating to cram your budget into a grant template if you’ve only ever created a budget summary. </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19</a:t>
            </a:fld>
            <a:endParaRPr lang="en-US" dirty="0"/>
          </a:p>
        </p:txBody>
      </p:sp>
    </p:spTree>
    <p:extLst>
      <p:ext uri="{BB962C8B-B14F-4D97-AF65-F5344CB8AC3E}">
        <p14:creationId xmlns:p14="http://schemas.microsoft.com/office/powerpoint/2010/main" val="198396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by</a:t>
            </a:r>
            <a:r>
              <a:rPr lang="en-US" baseline="0" dirty="0" smtClean="0"/>
              <a:t> starting with the individual pieces are you able to reassemble your summary budget in a way that satisfies every user. For planning purposes, you may want to recombine it one way. For a grant, you’re inevitably going to need to recombine it a different way. For reporting a budget to actual, you’re going to recombine it still another way.</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20</a:t>
            </a:fld>
            <a:endParaRPr lang="en-US" dirty="0"/>
          </a:p>
        </p:txBody>
      </p:sp>
    </p:spTree>
    <p:extLst>
      <p:ext uri="{BB962C8B-B14F-4D97-AF65-F5344CB8AC3E}">
        <p14:creationId xmlns:p14="http://schemas.microsoft.com/office/powerpoint/2010/main" val="284579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only fields you need for both a revenue and expense budget that can be recombined in infinite ways. Categories and program activities are important in that it gives you the ability to mash together different types of revenue and expense into different combinations. For very complex budgets, you may only need to add one or two more fields, such as GL Code (if you’re using a sophisticated accounting system) or Person Assigned if you want to attach a particular fundraiser to a particular donor. For smaller organizations, you can simply use Excel to do this. Really big organizations typically either invest in budgeting software, use the “budgeting module” of their accounting package, or design a budget database from scratch. Many organizations simply use Excel.</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21</a:t>
            </a:fld>
            <a:endParaRPr lang="en-US" dirty="0"/>
          </a:p>
        </p:txBody>
      </p:sp>
    </p:spTree>
    <p:extLst>
      <p:ext uri="{BB962C8B-B14F-4D97-AF65-F5344CB8AC3E}">
        <p14:creationId xmlns:p14="http://schemas.microsoft.com/office/powerpoint/2010/main" val="167725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can budgets be found? What </a:t>
            </a:r>
            <a:r>
              <a:rPr lang="en-US" u="sng" baseline="0" dirty="0" smtClean="0"/>
              <a:t>purpose</a:t>
            </a:r>
            <a:r>
              <a:rPr lang="en-US" baseline="0" dirty="0" smtClean="0"/>
              <a:t> do they serve? There are three primary ones. I’ll take them from least to most important. There are others, including the State of Nevada Charitable </a:t>
            </a:r>
            <a:r>
              <a:rPr lang="en-US" baseline="0" dirty="0" err="1" smtClean="0"/>
              <a:t>Solicitaiton</a:t>
            </a:r>
            <a:r>
              <a:rPr lang="en-US" baseline="0" dirty="0" smtClean="0"/>
              <a:t> Registration Statement, which, if you file a 990-N, commonly called the e-postcard, requires that you report current year estimates.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3</a:t>
            </a:fld>
            <a:endParaRPr lang="en-US" dirty="0"/>
          </a:p>
        </p:txBody>
      </p:sp>
    </p:spTree>
    <p:extLst>
      <p:ext uri="{BB962C8B-B14F-4D97-AF65-F5344CB8AC3E}">
        <p14:creationId xmlns:p14="http://schemas.microsoft.com/office/powerpoint/2010/main" val="3376987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you’re using Excel, make sure you take advantage of the </a:t>
            </a:r>
            <a:r>
              <a:rPr lang="en-US" i="1" baseline="0" dirty="0" smtClean="0"/>
              <a:t>pivot table</a:t>
            </a:r>
            <a:r>
              <a:rPr lang="en-US" i="0" baseline="0" dirty="0" smtClean="0"/>
              <a:t>. Either read up on it in the help files, or find an Excel geek to help you. It will make your budget rollup much easier.</a:t>
            </a:r>
            <a:endParaRPr lang="en-US" i="1" dirty="0"/>
          </a:p>
        </p:txBody>
      </p:sp>
      <p:sp>
        <p:nvSpPr>
          <p:cNvPr id="4" name="Slide Number Placeholder 3"/>
          <p:cNvSpPr>
            <a:spLocks noGrp="1"/>
          </p:cNvSpPr>
          <p:nvPr>
            <p:ph type="sldNum" sz="quarter" idx="10"/>
          </p:nvPr>
        </p:nvSpPr>
        <p:spPr/>
        <p:txBody>
          <a:bodyPr/>
          <a:lstStyle/>
          <a:p>
            <a:fld id="{96023627-2661-40CA-B423-789EDB5A4420}" type="slidenum">
              <a:rPr lang="en-US" smtClean="0"/>
              <a:t>22</a:t>
            </a:fld>
            <a:endParaRPr lang="en-US" dirty="0"/>
          </a:p>
        </p:txBody>
      </p:sp>
    </p:spTree>
    <p:extLst>
      <p:ext uri="{BB962C8B-B14F-4D97-AF65-F5344CB8AC3E}">
        <p14:creationId xmlns:p14="http://schemas.microsoft.com/office/powerpoint/2010/main" val="34800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96023627-2661-40CA-B423-789EDB5A4420}" type="slidenum">
              <a:rPr lang="en-US" smtClean="0"/>
              <a:t>23</a:t>
            </a:fld>
            <a:endParaRPr lang="en-US" dirty="0"/>
          </a:p>
        </p:txBody>
      </p:sp>
    </p:spTree>
    <p:extLst>
      <p:ext uri="{BB962C8B-B14F-4D97-AF65-F5344CB8AC3E}">
        <p14:creationId xmlns:p14="http://schemas.microsoft.com/office/powerpoint/2010/main" val="4008684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a:t>
            </a:r>
            <a:r>
              <a:rPr lang="en-US" baseline="0" dirty="0" smtClean="0"/>
              <a:t> an interesting effect of budging this way, which you can also file under </a:t>
            </a:r>
            <a:r>
              <a:rPr lang="en-US" i="1" baseline="0" dirty="0" smtClean="0"/>
              <a:t>budgeting philosophy</a:t>
            </a:r>
            <a:r>
              <a:rPr lang="en-US" i="0" baseline="0" dirty="0" smtClean="0"/>
              <a:t> and that is that this method of budgeting manages to avoid budget inflation. In many organizations, budgets are developed by “taking last year’s numbers and adding 10%” or some similar process. This is done for several reasons, the most obvious of which is probably laziness (or an unwillingness to really act like a 3 year old or carefully consider your estimation methods.) Another insidious form of budget inflation is “I know that my budget is going to get cut, so I always ask for more than I need so I’m okay.” This is a really slippery slope because once everyone starts doing it, you begin to violate the “budget for reality” rule. In which case, you might as not even bother. By being consistent and always going back to the Strategic Plan for modifications, you avoid this because you’re never asking staff to hit their goals with inadequate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And one final note. Be flexible with adherence to your budget. Allow staff (and yourself) to be creative in ways to save money, and constantly thinking of smart future investments. In other words, if you have to go over budget a little bit this year so that you can save a ton of money next year, don’t let the budgeted figures prevent you from making smart decisions. </a:t>
            </a:r>
          </a:p>
          <a:p>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24</a:t>
            </a:fld>
            <a:endParaRPr lang="en-US" dirty="0"/>
          </a:p>
        </p:txBody>
      </p:sp>
    </p:spTree>
    <p:extLst>
      <p:ext uri="{BB962C8B-B14F-4D97-AF65-F5344CB8AC3E}">
        <p14:creationId xmlns:p14="http://schemas.microsoft.com/office/powerpoint/2010/main" val="4059515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25</a:t>
            </a:fld>
            <a:endParaRPr lang="en-US" dirty="0"/>
          </a:p>
        </p:txBody>
      </p:sp>
    </p:spTree>
    <p:extLst>
      <p:ext uri="{BB962C8B-B14F-4D97-AF65-F5344CB8AC3E}">
        <p14:creationId xmlns:p14="http://schemas.microsoft.com/office/powerpoint/2010/main" val="260460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taken from an actual grant application.  For those of you with no budget, how would you be able to answer this question?</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4</a:t>
            </a:fld>
            <a:endParaRPr lang="en-US" dirty="0"/>
          </a:p>
        </p:txBody>
      </p:sp>
    </p:spTree>
    <p:extLst>
      <p:ext uri="{BB962C8B-B14F-4D97-AF65-F5344CB8AC3E}">
        <p14:creationId xmlns:p14="http://schemas.microsoft.com/office/powerpoint/2010/main" val="71751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Grants applications require it (See grant application form)</a:t>
            </a:r>
          </a:p>
          <a:p>
            <a:r>
              <a:rPr lang="en-US" sz="1200" b="0" i="0" u="none" strike="noStrike" kern="1200" baseline="0" dirty="0" smtClean="0">
                <a:solidFill>
                  <a:schemeClr val="tx1"/>
                </a:solidFill>
                <a:latin typeface="+mn-lt"/>
                <a:ea typeface="+mn-ea"/>
                <a:cs typeface="+mn-cs"/>
              </a:rPr>
              <a:t>Not only do they require a basic “operating budget” but, many want you to slice and dice this data in zillions of different ways, including:</a:t>
            </a:r>
          </a:p>
          <a:p>
            <a:r>
              <a:rPr lang="en-US" sz="1200" b="0" i="0" u="none" strike="noStrike" kern="1200" baseline="0" dirty="0" smtClean="0">
                <a:solidFill>
                  <a:schemeClr val="tx1"/>
                </a:solidFill>
                <a:latin typeface="+mn-lt"/>
                <a:ea typeface="+mn-ea"/>
                <a:cs typeface="+mn-cs"/>
              </a:rPr>
              <a:t>Percent of revenue from different sources</a:t>
            </a:r>
          </a:p>
          <a:p>
            <a:r>
              <a:rPr lang="en-US" sz="1200" b="0" i="0" u="none" strike="noStrike" kern="1200" baseline="0" dirty="0" smtClean="0">
                <a:solidFill>
                  <a:schemeClr val="tx1"/>
                </a:solidFill>
                <a:latin typeface="+mn-lt"/>
                <a:ea typeface="+mn-ea"/>
                <a:cs typeface="+mn-cs"/>
              </a:rPr>
              <a:t>“Program Specific” budget</a:t>
            </a:r>
          </a:p>
          <a:p>
            <a:r>
              <a:rPr lang="en-US" sz="1200" b="0" i="0" u="none" strike="noStrike" kern="1200" baseline="0" dirty="0" smtClean="0">
                <a:solidFill>
                  <a:schemeClr val="tx1"/>
                </a:solidFill>
                <a:latin typeface="+mn-lt"/>
                <a:ea typeface="+mn-ea"/>
                <a:cs typeface="+mn-cs"/>
              </a:rPr>
              <a:t>External sources of revenue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a large fraction of the time, they want you to cram your budget into their budget template, which </a:t>
            </a:r>
            <a:r>
              <a:rPr lang="en-US" sz="1200" b="0" i="1" u="none" strike="noStrike" kern="1200" baseline="0" dirty="0" smtClean="0">
                <a:solidFill>
                  <a:schemeClr val="tx1"/>
                </a:solidFill>
                <a:latin typeface="+mn-lt"/>
                <a:ea typeface="+mn-ea"/>
                <a:cs typeface="+mn-cs"/>
              </a:rPr>
              <a:t>never </a:t>
            </a:r>
            <a:r>
              <a:rPr lang="en-US" sz="1200" b="0" i="0" u="none" strike="noStrike" kern="1200" baseline="0" dirty="0" smtClean="0">
                <a:solidFill>
                  <a:schemeClr val="tx1"/>
                </a:solidFill>
                <a:latin typeface="+mn-lt"/>
                <a:ea typeface="+mn-ea"/>
                <a:cs typeface="+mn-cs"/>
              </a:rPr>
              <a:t>matches up with your normal budget</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5</a:t>
            </a:fld>
            <a:endParaRPr lang="en-US" dirty="0"/>
          </a:p>
        </p:txBody>
      </p:sp>
    </p:spTree>
    <p:extLst>
      <p:ext uri="{BB962C8B-B14F-4D97-AF65-F5344CB8AC3E}">
        <p14:creationId xmlns:p14="http://schemas.microsoft.com/office/powerpoint/2010/main" val="333284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Expenses: How do you know if it’s wise to commit to an expense? Wouldn’t it be great if there were something that tells you that it’s okay to spend that money because you expect to cover it with revenue?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Revenue: This is impossible, right?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Cash flow: This is actually the most important part, because even if you get your budget 100% correct, you can’t typically spend money before you receive it (without a loan).</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6</a:t>
            </a:fld>
            <a:endParaRPr lang="en-US" dirty="0"/>
          </a:p>
        </p:txBody>
      </p:sp>
    </p:spTree>
    <p:extLst>
      <p:ext uri="{BB962C8B-B14F-4D97-AF65-F5344CB8AC3E}">
        <p14:creationId xmlns:p14="http://schemas.microsoft.com/office/powerpoint/2010/main" val="173123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Let’s taking working out as an example. Is anybody here a runner? Treadmill or outside? So there’s something really important about being an “outside runner” and that’s that you need to have some idea of where to turn around, or you’re stuck walking a long way home (or calling an Uber.) So imagine that your workout routine includes an run. And the book says “just run”. At this point a bunch of people would just take their shoes back off and watch a House Hunters International marathon. The rest would just go out and ran until they got tired, or thought it was a good place to turn around, or whatever. What’s the likelihood that you’re running the correct speed and distance for your ability? None.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 you need is a goal. Say you’re going go 5k. Great! Then you have a distance you can start preparing for. Do you spend most of your time on the couch watching HHI? No problem. Then you know you’re going to need to take it slow. Make a graduated plan — run for 1 minute and walk for 5 - until you get to your distance.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Ok. So what on earth does that have to do with budgeting again? </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7</a:t>
            </a:fld>
            <a:endParaRPr lang="en-US" dirty="0"/>
          </a:p>
        </p:txBody>
      </p:sp>
    </p:spTree>
    <p:extLst>
      <p:ext uri="{BB962C8B-B14F-4D97-AF65-F5344CB8AC3E}">
        <p14:creationId xmlns:p14="http://schemas.microsoft.com/office/powerpoint/2010/main" val="117541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Yoyo method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 does a yoyo work? You start at the top, go all the way to the bottom, and then roll it back up to the top again. It doesn’t work any other way. Let’s try.</a:t>
            </a:r>
          </a:p>
          <a:p>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8</a:t>
            </a:fld>
            <a:endParaRPr lang="en-US" dirty="0"/>
          </a:p>
        </p:txBody>
      </p:sp>
    </p:spTree>
    <p:extLst>
      <p:ext uri="{BB962C8B-B14F-4D97-AF65-F5344CB8AC3E}">
        <p14:creationId xmlns:p14="http://schemas.microsoft.com/office/powerpoint/2010/main" val="390547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So, in our analogy, the top of the yoyo is:</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Strategic Plan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That’s the “goal and chunk thing”.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“Yeah, but what if I don’t have a strategic plan?”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Um. Get one first.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From here on out we’re going to assume that you know two things:</a:t>
            </a:r>
          </a:p>
          <a:p>
            <a:r>
              <a:rPr lang="en-US" sz="1200" b="0" i="0" u="none" strike="noStrike" kern="1200" baseline="0" dirty="0" smtClean="0">
                <a:solidFill>
                  <a:schemeClr val="tx1"/>
                </a:solidFill>
                <a:latin typeface="+mn-lt"/>
                <a:ea typeface="+mn-ea"/>
                <a:cs typeface="+mn-cs"/>
              </a:rPr>
              <a:t>1. The mission of your organization</a:t>
            </a:r>
          </a:p>
          <a:p>
            <a:r>
              <a:rPr lang="en-US" sz="1200" b="0" i="0" u="none" strike="noStrike" kern="1200" baseline="0" dirty="0" smtClean="0">
                <a:solidFill>
                  <a:schemeClr val="tx1"/>
                </a:solidFill>
                <a:latin typeface="+mn-lt"/>
                <a:ea typeface="+mn-ea"/>
                <a:cs typeface="+mn-cs"/>
              </a:rPr>
              <a:t>2. Your short term goals (1 to 3 year).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Once you have that, you’re going to want to start the process of breaking those goals up into individual tasks. Depending on the age/size/complexity of your organization, your goals may be either very high level or very low level. Either way, that’s okay. You can use this template to turn them into a budget.</a:t>
            </a:r>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9</a:t>
            </a:fld>
            <a:endParaRPr lang="en-US" dirty="0"/>
          </a:p>
        </p:txBody>
      </p:sp>
    </p:spTree>
    <p:extLst>
      <p:ext uri="{BB962C8B-B14F-4D97-AF65-F5344CB8AC3E}">
        <p14:creationId xmlns:p14="http://schemas.microsoft.com/office/powerpoint/2010/main" val="5968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method is so easy even a two year old can do it. In fact, it was actually invented by a two year old. Probably one climbing a tree at night.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Anybody want to play this game with me now? By the way, I get to be the two year old.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the end of this incredibly irritating process you should have a bunch of tiny little items that you can assign dollar amounts to. Not only that, you should also have a sense of when this money is coming in, or when this money is going out.</a:t>
            </a:r>
          </a:p>
          <a:p>
            <a:endParaRPr lang="en-US" dirty="0"/>
          </a:p>
        </p:txBody>
      </p:sp>
      <p:sp>
        <p:nvSpPr>
          <p:cNvPr id="4" name="Slide Number Placeholder 3"/>
          <p:cNvSpPr>
            <a:spLocks noGrp="1"/>
          </p:cNvSpPr>
          <p:nvPr>
            <p:ph type="sldNum" sz="quarter" idx="10"/>
          </p:nvPr>
        </p:nvSpPr>
        <p:spPr/>
        <p:txBody>
          <a:bodyPr/>
          <a:lstStyle/>
          <a:p>
            <a:fld id="{96023627-2661-40CA-B423-789EDB5A4420}" type="slidenum">
              <a:rPr lang="en-US" smtClean="0"/>
              <a:t>10</a:t>
            </a:fld>
            <a:endParaRPr lang="en-US" dirty="0"/>
          </a:p>
        </p:txBody>
      </p:sp>
    </p:spTree>
    <p:extLst>
      <p:ext uri="{BB962C8B-B14F-4D97-AF65-F5344CB8AC3E}">
        <p14:creationId xmlns:p14="http://schemas.microsoft.com/office/powerpoint/2010/main" val="354879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E1576D-F636-4F27-8839-B63D86586617}"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340185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0461C-C6C7-4EDF-BF42-BB809A4C1B69}"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170408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7F370-F31C-41A0-998F-610A83A810F1}"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2240485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28B1B-C552-4809-9A30-B63A239EA1E1}"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273342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CB9E1-6C93-42D5-86F5-DA9F1CB204BE}"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308655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A938E-9CA9-4036-8DF5-A94AE1676417}"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340663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CD3F7-956B-4E56-BC13-0CF650177EAC}" type="datetime1">
              <a:rPr lang="en-US" smtClean="0"/>
              <a:t>3/9/2016</a:t>
            </a:fld>
            <a:endParaRPr lang="en-US" dirty="0"/>
          </a:p>
        </p:txBody>
      </p:sp>
      <p:sp>
        <p:nvSpPr>
          <p:cNvPr id="6" name="Footer Placeholder 5"/>
          <p:cNvSpPr>
            <a:spLocks noGrp="1"/>
          </p:cNvSpPr>
          <p:nvPr>
            <p:ph type="ftr" sz="quarter" idx="11"/>
          </p:nvPr>
        </p:nvSpPr>
        <p:spPr/>
        <p:txBody>
          <a:bodyPr/>
          <a:lstStyle/>
          <a:p>
            <a:r>
              <a:rPr lang="en-US" smtClean="0"/>
              <a:t>Budgets: ANN Las Vegas – March 2016</a:t>
            </a:r>
            <a:endParaRPr lang="en-US" dirty="0"/>
          </a:p>
        </p:txBody>
      </p:sp>
      <p:sp>
        <p:nvSpPr>
          <p:cNvPr id="7" name="Slide Number Placeholder 6"/>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163350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A97791-D192-48AC-9098-1263EE961868}" type="datetime1">
              <a:rPr lang="en-US" smtClean="0"/>
              <a:t>3/9/2016</a:t>
            </a:fld>
            <a:endParaRPr lang="en-US" dirty="0"/>
          </a:p>
        </p:txBody>
      </p:sp>
      <p:sp>
        <p:nvSpPr>
          <p:cNvPr id="8" name="Footer Placeholder 7"/>
          <p:cNvSpPr>
            <a:spLocks noGrp="1"/>
          </p:cNvSpPr>
          <p:nvPr>
            <p:ph type="ftr" sz="quarter" idx="11"/>
          </p:nvPr>
        </p:nvSpPr>
        <p:spPr/>
        <p:txBody>
          <a:bodyPr/>
          <a:lstStyle/>
          <a:p>
            <a:r>
              <a:rPr lang="en-US" smtClean="0"/>
              <a:t>Budgets: ANN Las Vegas – March 2016</a:t>
            </a:r>
            <a:endParaRPr lang="en-US" dirty="0"/>
          </a:p>
        </p:txBody>
      </p:sp>
      <p:sp>
        <p:nvSpPr>
          <p:cNvPr id="9" name="Slide Number Placeholder 8"/>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1612629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D18EE-16E7-4012-9C6A-38195194F108}" type="datetime1">
              <a:rPr lang="en-US" smtClean="0"/>
              <a:t>3/9/2016</a:t>
            </a:fld>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2839025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0D228-3268-4088-8BBF-6668C4A9A8CE}" type="datetime1">
              <a:rPr lang="en-US" smtClean="0"/>
              <a:t>3/9/2016</a:t>
            </a:fld>
            <a:endParaRPr lang="en-US" dirty="0"/>
          </a:p>
        </p:txBody>
      </p:sp>
      <p:sp>
        <p:nvSpPr>
          <p:cNvPr id="3" name="Footer Placeholder 2"/>
          <p:cNvSpPr>
            <a:spLocks noGrp="1"/>
          </p:cNvSpPr>
          <p:nvPr>
            <p:ph type="ftr" sz="quarter" idx="11"/>
          </p:nvPr>
        </p:nvSpPr>
        <p:spPr/>
        <p:txBody>
          <a:bodyPr/>
          <a:lstStyle/>
          <a:p>
            <a:r>
              <a:rPr lang="en-US" smtClean="0"/>
              <a:t>Budgets: ANN Las Vegas – March 2016</a:t>
            </a:r>
            <a:endParaRPr lang="en-US" dirty="0"/>
          </a:p>
        </p:txBody>
      </p:sp>
      <p:sp>
        <p:nvSpPr>
          <p:cNvPr id="4" name="Slide Number Placeholder 3"/>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417059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41850-F56F-437A-9E7C-994FCE695603}" type="datetime1">
              <a:rPr lang="en-US" smtClean="0"/>
              <a:t>3/9/2016</a:t>
            </a:fld>
            <a:endParaRPr lang="en-US" dirty="0"/>
          </a:p>
        </p:txBody>
      </p:sp>
      <p:sp>
        <p:nvSpPr>
          <p:cNvPr id="6" name="Footer Placeholder 5"/>
          <p:cNvSpPr>
            <a:spLocks noGrp="1"/>
          </p:cNvSpPr>
          <p:nvPr>
            <p:ph type="ftr" sz="quarter" idx="11"/>
          </p:nvPr>
        </p:nvSpPr>
        <p:spPr/>
        <p:txBody>
          <a:bodyPr/>
          <a:lstStyle/>
          <a:p>
            <a:r>
              <a:rPr lang="en-US" smtClean="0"/>
              <a:t>Budgets: ANN Las Vegas – March 2016</a:t>
            </a:r>
            <a:endParaRPr lang="en-US" dirty="0"/>
          </a:p>
        </p:txBody>
      </p:sp>
      <p:sp>
        <p:nvSpPr>
          <p:cNvPr id="7" name="Slide Number Placeholder 6"/>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2568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0CB257-C9EF-4652-9C91-8A608904DE0B}"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2459720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36622-10A7-44D0-B69E-D9CADED46E47}" type="datetime1">
              <a:rPr lang="en-US" smtClean="0"/>
              <a:t>3/9/2016</a:t>
            </a:fld>
            <a:endParaRPr lang="en-US" dirty="0"/>
          </a:p>
        </p:txBody>
      </p:sp>
      <p:sp>
        <p:nvSpPr>
          <p:cNvPr id="6" name="Footer Placeholder 5"/>
          <p:cNvSpPr>
            <a:spLocks noGrp="1"/>
          </p:cNvSpPr>
          <p:nvPr>
            <p:ph type="ftr" sz="quarter" idx="11"/>
          </p:nvPr>
        </p:nvSpPr>
        <p:spPr/>
        <p:txBody>
          <a:bodyPr/>
          <a:lstStyle/>
          <a:p>
            <a:r>
              <a:rPr lang="en-US" smtClean="0"/>
              <a:t>Budgets: ANN Las Vegas – March 2016</a:t>
            </a:r>
            <a:endParaRPr lang="en-US" dirty="0"/>
          </a:p>
        </p:txBody>
      </p:sp>
      <p:sp>
        <p:nvSpPr>
          <p:cNvPr id="7" name="Slide Number Placeholder 6"/>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261222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E364D-4C34-4AB3-A87D-ADF55D9D32AB}"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3627142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DB4C9-C3A0-44E1-B483-56547C205C63}"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7895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C5FF-650C-485E-A686-8EB0AADBFAFF}" type="datetime1">
              <a:rPr lang="en-US" smtClean="0"/>
              <a:t>3/9/2016</a:t>
            </a:fld>
            <a:endParaRPr lang="en-US" dirty="0"/>
          </a:p>
        </p:txBody>
      </p:sp>
      <p:sp>
        <p:nvSpPr>
          <p:cNvPr id="5" name="Footer Placeholder 4"/>
          <p:cNvSpPr>
            <a:spLocks noGrp="1"/>
          </p:cNvSpPr>
          <p:nvPr>
            <p:ph type="ftr" sz="quarter" idx="11"/>
          </p:nvPr>
        </p:nvSpPr>
        <p:spPr/>
        <p:txBody>
          <a:bodyPr/>
          <a:lstStyle/>
          <a:p>
            <a:r>
              <a:rPr lang="en-US" smtClean="0"/>
              <a:t>Budgets: ANN Las Vegas – March 2016</a:t>
            </a:r>
            <a:endParaRPr lang="en-US" dirty="0"/>
          </a:p>
        </p:txBody>
      </p:sp>
      <p:sp>
        <p:nvSpPr>
          <p:cNvPr id="6" name="Slide Number Placeholder 5"/>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161991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65B815-5825-4AE3-847A-4F451AD4AC1E}" type="datetime1">
              <a:rPr lang="en-US" smtClean="0"/>
              <a:t>3/9/2016</a:t>
            </a:fld>
            <a:endParaRPr lang="en-US" dirty="0"/>
          </a:p>
        </p:txBody>
      </p:sp>
      <p:sp>
        <p:nvSpPr>
          <p:cNvPr id="6" name="Footer Placeholder 5"/>
          <p:cNvSpPr>
            <a:spLocks noGrp="1"/>
          </p:cNvSpPr>
          <p:nvPr>
            <p:ph type="ftr" sz="quarter" idx="11"/>
          </p:nvPr>
        </p:nvSpPr>
        <p:spPr/>
        <p:txBody>
          <a:bodyPr/>
          <a:lstStyle/>
          <a:p>
            <a:r>
              <a:rPr lang="en-US" smtClean="0"/>
              <a:t>Budgets: ANN Las Vegas – March 2016</a:t>
            </a:r>
            <a:endParaRPr lang="en-US" dirty="0"/>
          </a:p>
        </p:txBody>
      </p:sp>
      <p:sp>
        <p:nvSpPr>
          <p:cNvPr id="7" name="Slide Number Placeholder 6"/>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316432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3C7510-F949-414A-8175-09DCF321C33D}" type="datetime1">
              <a:rPr lang="en-US" smtClean="0"/>
              <a:t>3/9/2016</a:t>
            </a:fld>
            <a:endParaRPr lang="en-US" dirty="0"/>
          </a:p>
        </p:txBody>
      </p:sp>
      <p:sp>
        <p:nvSpPr>
          <p:cNvPr id="8" name="Footer Placeholder 7"/>
          <p:cNvSpPr>
            <a:spLocks noGrp="1"/>
          </p:cNvSpPr>
          <p:nvPr>
            <p:ph type="ftr" sz="quarter" idx="11"/>
          </p:nvPr>
        </p:nvSpPr>
        <p:spPr/>
        <p:txBody>
          <a:bodyPr/>
          <a:lstStyle/>
          <a:p>
            <a:r>
              <a:rPr lang="en-US" smtClean="0"/>
              <a:t>Budgets: ANN Las Vegas – March 2016</a:t>
            </a:r>
            <a:endParaRPr lang="en-US" dirty="0"/>
          </a:p>
        </p:txBody>
      </p:sp>
      <p:sp>
        <p:nvSpPr>
          <p:cNvPr id="9" name="Slide Number Placeholder 8"/>
          <p:cNvSpPr>
            <a:spLocks noGrp="1"/>
          </p:cNvSpPr>
          <p:nvPr>
            <p:ph type="sldNum" sz="quarter" idx="12"/>
          </p:nvPr>
        </p:nvSpPr>
        <p:spPr/>
        <p:txBody>
          <a:bodyPr/>
          <a:lstStyle/>
          <a:p>
            <a:fld id="{78DF5E3A-8A3E-4916-9E02-547D7415F83F}"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2137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CC20A7-1F84-4E2E-ABF6-2E20ABC0E128}" type="datetime1">
              <a:rPr lang="en-US" smtClean="0"/>
              <a:t>3/9/2016</a:t>
            </a:fld>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42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DB475-D072-45AC-967C-05D2D6A1A39D}" type="datetime1">
              <a:rPr lang="en-US" smtClean="0"/>
              <a:t>3/9/2016</a:t>
            </a:fld>
            <a:endParaRPr lang="en-US" dirty="0"/>
          </a:p>
        </p:txBody>
      </p:sp>
      <p:sp>
        <p:nvSpPr>
          <p:cNvPr id="3" name="Footer Placeholder 2"/>
          <p:cNvSpPr>
            <a:spLocks noGrp="1"/>
          </p:cNvSpPr>
          <p:nvPr>
            <p:ph type="ftr" sz="quarter" idx="11"/>
          </p:nvPr>
        </p:nvSpPr>
        <p:spPr/>
        <p:txBody>
          <a:bodyPr/>
          <a:lstStyle/>
          <a:p>
            <a:r>
              <a:rPr lang="en-US" smtClean="0"/>
              <a:t>Budgets: ANN Las Vegas – March 2016</a:t>
            </a:r>
            <a:endParaRPr lang="en-US" dirty="0"/>
          </a:p>
        </p:txBody>
      </p:sp>
      <p:sp>
        <p:nvSpPr>
          <p:cNvPr id="4" name="Slide Number Placeholder 3"/>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113976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F1D8C-0EB9-4614-B6EB-756E93F563BF}" type="datetime1">
              <a:rPr lang="en-US" smtClean="0"/>
              <a:t>3/9/2016</a:t>
            </a:fld>
            <a:endParaRPr lang="en-US" dirty="0"/>
          </a:p>
        </p:txBody>
      </p:sp>
      <p:sp>
        <p:nvSpPr>
          <p:cNvPr id="6" name="Footer Placeholder 5"/>
          <p:cNvSpPr>
            <a:spLocks noGrp="1"/>
          </p:cNvSpPr>
          <p:nvPr>
            <p:ph type="ftr" sz="quarter" idx="11"/>
          </p:nvPr>
        </p:nvSpPr>
        <p:spPr/>
        <p:txBody>
          <a:bodyPr/>
          <a:lstStyle/>
          <a:p>
            <a:r>
              <a:rPr lang="en-US" smtClean="0"/>
              <a:t>Budgets: ANN Las Vegas – March 2016</a:t>
            </a:r>
            <a:endParaRPr lang="en-US" dirty="0"/>
          </a:p>
        </p:txBody>
      </p:sp>
      <p:sp>
        <p:nvSpPr>
          <p:cNvPr id="7" name="Slide Number Placeholder 6"/>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35973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26C43-70E1-4A8C-97C5-624043FE46B2}" type="datetime1">
              <a:rPr lang="en-US" smtClean="0"/>
              <a:t>3/9/2016</a:t>
            </a:fld>
            <a:endParaRPr lang="en-US" dirty="0"/>
          </a:p>
        </p:txBody>
      </p:sp>
      <p:sp>
        <p:nvSpPr>
          <p:cNvPr id="6" name="Footer Placeholder 5"/>
          <p:cNvSpPr>
            <a:spLocks noGrp="1"/>
          </p:cNvSpPr>
          <p:nvPr>
            <p:ph type="ftr" sz="quarter" idx="11"/>
          </p:nvPr>
        </p:nvSpPr>
        <p:spPr/>
        <p:txBody>
          <a:bodyPr/>
          <a:lstStyle/>
          <a:p>
            <a:r>
              <a:rPr lang="en-US" smtClean="0"/>
              <a:t>Budgets: ANN Las Vegas – March 2016</a:t>
            </a:r>
            <a:endParaRPr lang="en-US" dirty="0"/>
          </a:p>
        </p:txBody>
      </p:sp>
      <p:sp>
        <p:nvSpPr>
          <p:cNvPr id="7" name="Slide Number Placeholder 6"/>
          <p:cNvSpPr>
            <a:spLocks noGrp="1"/>
          </p:cNvSpPr>
          <p:nvPr>
            <p:ph type="sldNum" sz="quarter" idx="12"/>
          </p:nvPr>
        </p:nvSpPr>
        <p:spPr/>
        <p:txBody>
          <a:bodyPr/>
          <a:lstStyle/>
          <a:p>
            <a:fld id="{78DF5E3A-8A3E-4916-9E02-547D7415F83F}" type="slidenum">
              <a:rPr lang="en-US" smtClean="0"/>
              <a:t>‹#›</a:t>
            </a:fld>
            <a:endParaRPr lang="en-US" dirty="0"/>
          </a:p>
        </p:txBody>
      </p:sp>
    </p:spTree>
    <p:extLst>
      <p:ext uri="{BB962C8B-B14F-4D97-AF65-F5344CB8AC3E}">
        <p14:creationId xmlns:p14="http://schemas.microsoft.com/office/powerpoint/2010/main" val="34306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5E8CB1A-4D34-416E-948D-4981FF4187D1}" type="datetime1">
              <a:rPr lang="en-US" smtClean="0"/>
              <a:t>3/9/2016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en-US" smtClean="0"/>
              <a:t>Budgets: ANN Las Vegas – March 2016</a:t>
            </a:r>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8DF5E3A-8A3E-4916-9E02-547D7415F83F}" type="slidenum">
              <a:rPr lang="en-US" smtClean="0"/>
              <a:t>‹#›</a:t>
            </a:fld>
            <a:endParaRPr lang="en-US" dirty="0"/>
          </a:p>
        </p:txBody>
      </p:sp>
    </p:spTree>
    <p:extLst>
      <p:ext uri="{BB962C8B-B14F-4D97-AF65-F5344CB8AC3E}">
        <p14:creationId xmlns:p14="http://schemas.microsoft.com/office/powerpoint/2010/main" val="1810979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A15D8CF-CD4E-4824-9812-9A83718074CE}" type="datetime1">
              <a:rPr lang="en-US" smtClean="0"/>
              <a:t>3/9/2016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Budgets: ANN Las Vegas – March 2016</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DF5E3A-8A3E-4916-9E02-547D7415F83F}" type="slidenum">
              <a:rPr lang="en-US" smtClean="0"/>
              <a:t>‹#›</a:t>
            </a:fld>
            <a:endParaRPr lang="en-US" dirty="0"/>
          </a:p>
        </p:txBody>
      </p:sp>
    </p:spTree>
    <p:extLst>
      <p:ext uri="{BB962C8B-B14F-4D97-AF65-F5344CB8AC3E}">
        <p14:creationId xmlns:p14="http://schemas.microsoft.com/office/powerpoint/2010/main" val="39426982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customXml" Target="../ink/ink10.xml"/><Relationship Id="rId3" Type="http://schemas.openxmlformats.org/officeDocument/2006/relationships/image" Target="../media/image5.png"/><Relationship Id="rId7" Type="http://schemas.openxmlformats.org/officeDocument/2006/relationships/customXml" Target="../ink/ink7.xml"/><Relationship Id="rId12"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customXml" Target="../ink/ink9.xml"/><Relationship Id="rId5" Type="http://schemas.openxmlformats.org/officeDocument/2006/relationships/image" Target="../media/image17.emf"/><Relationship Id="rId15" Type="http://schemas.openxmlformats.org/officeDocument/2006/relationships/image" Target="../media/image15.jpeg"/><Relationship Id="rId10" Type="http://schemas.openxmlformats.org/officeDocument/2006/relationships/image" Target="../media/image19.emf"/><Relationship Id="rId4" Type="http://schemas.openxmlformats.org/officeDocument/2006/relationships/customXml" Target="../ink/ink6.xml"/><Relationship Id="rId9" Type="http://schemas.openxmlformats.org/officeDocument/2006/relationships/customXml" Target="../ink/ink8.xml"/><Relationship Id="rId1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hyperlink" Target="http://nccs.urban.org/projects/ucoa.cf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7.emf"/><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ustomXml" Target="../ink/ink2.xml"/><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601" y="872067"/>
            <a:ext cx="7670801" cy="1869486"/>
          </a:xfrm>
        </p:spPr>
        <p:txBody>
          <a:bodyPr/>
          <a:lstStyle/>
          <a:p>
            <a:r>
              <a:rPr lang="en-US" dirty="0" smtClean="0"/>
              <a:t>Budgeting</a:t>
            </a:r>
            <a:endParaRPr lang="en-US" dirty="0"/>
          </a:p>
        </p:txBody>
      </p:sp>
      <p:sp>
        <p:nvSpPr>
          <p:cNvPr id="3" name="Subtitle 2"/>
          <p:cNvSpPr>
            <a:spLocks noGrp="1"/>
          </p:cNvSpPr>
          <p:nvPr>
            <p:ph type="subTitle" idx="1"/>
          </p:nvPr>
        </p:nvSpPr>
        <p:spPr>
          <a:xfrm>
            <a:off x="-1117602" y="3453342"/>
            <a:ext cx="7670801" cy="1922991"/>
          </a:xfrm>
        </p:spPr>
        <p:txBody>
          <a:bodyPr>
            <a:normAutofit lnSpcReduction="10000"/>
          </a:bodyPr>
          <a:lstStyle/>
          <a:p>
            <a:r>
              <a:rPr lang="en-US" dirty="0" smtClean="0"/>
              <a:t>ANN </a:t>
            </a:r>
            <a:r>
              <a:rPr lang="en-US" dirty="0" smtClean="0"/>
              <a:t>Las Vegas </a:t>
            </a:r>
            <a:r>
              <a:rPr lang="en-US" dirty="0" smtClean="0"/>
              <a:t>– </a:t>
            </a:r>
            <a:r>
              <a:rPr lang="en-US" dirty="0" smtClean="0"/>
              <a:t>March 2016</a:t>
            </a:r>
            <a:endParaRPr lang="en-US" dirty="0" smtClean="0"/>
          </a:p>
          <a:p>
            <a:endParaRPr lang="en-US" dirty="0"/>
          </a:p>
          <a:p>
            <a:r>
              <a:rPr lang="en-US" dirty="0" smtClean="0"/>
              <a:t>Andy Schuricht</a:t>
            </a:r>
          </a:p>
          <a:p>
            <a:r>
              <a:rPr lang="en-US" dirty="0" smtClean="0"/>
              <a:t>Valor CSR</a:t>
            </a:r>
          </a:p>
          <a:p>
            <a:r>
              <a:rPr lang="en-US" dirty="0" smtClean="0"/>
              <a:t>Lecturer in Social Entrepreneurship, UNLV</a:t>
            </a:r>
          </a:p>
          <a:p>
            <a:r>
              <a:rPr lang="en-US" dirty="0" smtClean="0"/>
              <a:t>andy@valorcsr.com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426" y="872067"/>
            <a:ext cx="3430887" cy="5029200"/>
          </a:xfrm>
          <a:prstGeom prst="rect">
            <a:avLst/>
          </a:prstGeom>
        </p:spPr>
      </p:pic>
    </p:spTree>
    <p:extLst>
      <p:ext uri="{BB962C8B-B14F-4D97-AF65-F5344CB8AC3E}">
        <p14:creationId xmlns:p14="http://schemas.microsoft.com/office/powerpoint/2010/main" val="1967516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Think like a 3-year-old</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0897" y="1825625"/>
            <a:ext cx="3582205" cy="4351338"/>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10</a:t>
            </a:fld>
            <a:endParaRPr lang="en-US" dirty="0"/>
          </a:p>
        </p:txBody>
      </p:sp>
    </p:spTree>
    <p:extLst>
      <p:ext uri="{BB962C8B-B14F-4D97-AF65-F5344CB8AC3E}">
        <p14:creationId xmlns:p14="http://schemas.microsoft.com/office/powerpoint/2010/main" val="11239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11</a:t>
            </a:fld>
            <a:endParaRPr lang="en-US" dirty="0"/>
          </a:p>
        </p:txBody>
      </p:sp>
      <p:pic>
        <p:nvPicPr>
          <p:cNvPr id="7" name="Picture 6"/>
          <p:cNvPicPr>
            <a:picLocks noChangeAspect="1"/>
          </p:cNvPicPr>
          <p:nvPr/>
        </p:nvPicPr>
        <p:blipFill>
          <a:blip r:embed="rId3"/>
          <a:stretch>
            <a:fillRect/>
          </a:stretch>
        </p:blipFill>
        <p:spPr>
          <a:xfrm>
            <a:off x="823912" y="542924"/>
            <a:ext cx="7310438" cy="5406795"/>
          </a:xfrm>
          <a:prstGeom prst="rect">
            <a:avLst/>
          </a:prstGeom>
        </p:spPr>
      </p:pic>
    </p:spTree>
    <p:extLst>
      <p:ext uri="{BB962C8B-B14F-4D97-AF65-F5344CB8AC3E}">
        <p14:creationId xmlns:p14="http://schemas.microsoft.com/office/powerpoint/2010/main" val="179283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Important truth #63</a:t>
            </a: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12</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358" y="3178175"/>
            <a:ext cx="4559300" cy="3048000"/>
          </a:xfrm>
        </p:spPr>
      </p:pic>
      <p:sp>
        <p:nvSpPr>
          <p:cNvPr id="8" name="Oval Callout 7"/>
          <p:cNvSpPr/>
          <p:nvPr/>
        </p:nvSpPr>
        <p:spPr>
          <a:xfrm>
            <a:off x="4303085" y="1906771"/>
            <a:ext cx="4068282" cy="1991833"/>
          </a:xfrm>
          <a:prstGeom prst="wedgeEllipseCallout">
            <a:avLst>
              <a:gd name="adj1" fmla="val -47947"/>
              <a:gd name="adj2" fmla="val 69689"/>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BUDGET FOR REALITY</a:t>
            </a:r>
            <a:endParaRPr lang="en-US" sz="3600" dirty="0">
              <a:solidFill>
                <a:schemeClr val="tx1"/>
              </a:solidFill>
            </a:endParaRPr>
          </a:p>
        </p:txBody>
      </p:sp>
    </p:spTree>
    <p:extLst>
      <p:ext uri="{BB962C8B-B14F-4D97-AF65-F5344CB8AC3E}">
        <p14:creationId xmlns:p14="http://schemas.microsoft.com/office/powerpoint/2010/main" val="419245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Methods of Estimation</a:t>
            </a:r>
            <a:endParaRPr lang="en-US" dirty="0"/>
          </a:p>
        </p:txBody>
      </p:sp>
      <p:sp>
        <p:nvSpPr>
          <p:cNvPr id="3" name="Content Placeholder 2"/>
          <p:cNvSpPr>
            <a:spLocks noGrp="1"/>
          </p:cNvSpPr>
          <p:nvPr>
            <p:ph idx="1"/>
          </p:nvPr>
        </p:nvSpPr>
        <p:spPr/>
        <p:txBody>
          <a:bodyPr/>
          <a:lstStyle/>
          <a:p>
            <a:pPr marL="0" indent="0">
              <a:buNone/>
            </a:pPr>
            <a:r>
              <a:rPr lang="en-US" dirty="0" smtClean="0"/>
              <a:t>There are three methods of estimation:</a:t>
            </a:r>
          </a:p>
          <a:p>
            <a:endParaRPr lang="en-US" dirty="0"/>
          </a:p>
          <a:p>
            <a:pPr marL="457200" indent="-457200">
              <a:buFont typeface="+mj-lt"/>
              <a:buAutoNum type="arabicPeriod"/>
            </a:pPr>
            <a:r>
              <a:rPr lang="en-US" dirty="0" smtClean="0"/>
              <a:t>Comparisons with known values for the population</a:t>
            </a:r>
          </a:p>
          <a:p>
            <a:pPr marL="457200" indent="-457200">
              <a:buFont typeface="+mj-lt"/>
              <a:buAutoNum type="arabicPeriod"/>
            </a:pPr>
            <a:r>
              <a:rPr lang="en-US" dirty="0" smtClean="0"/>
              <a:t>Subjective estimates</a:t>
            </a:r>
          </a:p>
          <a:p>
            <a:pPr marL="457200" indent="-457200">
              <a:buFont typeface="+mj-lt"/>
              <a:buAutoNum type="arabicPeriod"/>
            </a:pPr>
            <a:r>
              <a:rPr lang="en-US" dirty="0" smtClean="0"/>
              <a:t>Extrapolation</a:t>
            </a:r>
          </a:p>
          <a:p>
            <a:pPr marL="457200" indent="-457200">
              <a:buFont typeface="+mj-lt"/>
              <a:buAutoNum type="arabicPeriod"/>
            </a:pPr>
            <a:endParaRPr lang="en-US" dirty="0"/>
          </a:p>
          <a:p>
            <a:pPr marL="0" indent="0">
              <a:buNone/>
            </a:pPr>
            <a:endParaRPr lang="en-US" dirty="0"/>
          </a:p>
          <a:p>
            <a:pPr marL="0" indent="0">
              <a:buNone/>
            </a:pPr>
            <a:r>
              <a:rPr lang="en-US" dirty="0" smtClean="0"/>
              <a:t>Strengthener: Group confirmation</a:t>
            </a: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614" y="3681983"/>
            <a:ext cx="2076302" cy="2072149"/>
          </a:xfrm>
          <a:prstGeom prst="rect">
            <a:avLst/>
          </a:prstGeom>
        </p:spPr>
      </p:pic>
    </p:spTree>
    <p:extLst>
      <p:ext uri="{BB962C8B-B14F-4D97-AF65-F5344CB8AC3E}">
        <p14:creationId xmlns:p14="http://schemas.microsoft.com/office/powerpoint/2010/main" val="21762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Revenue</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0897" y="1825625"/>
            <a:ext cx="3582205" cy="4351338"/>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14</a:t>
            </a:fld>
            <a:endParaRPr lang="en-US" dirty="0"/>
          </a:p>
        </p:txBody>
      </p:sp>
      <p:sp>
        <p:nvSpPr>
          <p:cNvPr id="3" name="Oval Callout 2"/>
          <p:cNvSpPr/>
          <p:nvPr/>
        </p:nvSpPr>
        <p:spPr>
          <a:xfrm>
            <a:off x="6627628" y="1155404"/>
            <a:ext cx="2289544" cy="1446028"/>
          </a:xfrm>
          <a:prstGeom prst="wedgeEllipseCallout">
            <a:avLst>
              <a:gd name="adj1" fmla="val -62629"/>
              <a:gd name="adj2" fmla="val 59559"/>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Why?</a:t>
            </a:r>
            <a:endParaRPr lang="en-US" dirty="0">
              <a:solidFill>
                <a:schemeClr val="tx1"/>
              </a:solidFill>
            </a:endParaRPr>
          </a:p>
        </p:txBody>
      </p:sp>
      <p:sp>
        <p:nvSpPr>
          <p:cNvPr id="7" name="Oval Callout 6"/>
          <p:cNvSpPr/>
          <p:nvPr/>
        </p:nvSpPr>
        <p:spPr>
          <a:xfrm>
            <a:off x="372139" y="3880883"/>
            <a:ext cx="2289544" cy="1446028"/>
          </a:xfrm>
          <a:prstGeom prst="wedgeEllipseCallout">
            <a:avLst>
              <a:gd name="adj1" fmla="val 59043"/>
              <a:gd name="adj2" fmla="val -56127"/>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How?</a:t>
            </a:r>
            <a:endParaRPr lang="en-US" dirty="0">
              <a:solidFill>
                <a:schemeClr val="tx1"/>
              </a:solidFill>
            </a:endParaRPr>
          </a:p>
        </p:txBody>
      </p:sp>
    </p:spTree>
    <p:extLst>
      <p:ext uri="{BB962C8B-B14F-4D97-AF65-F5344CB8AC3E}">
        <p14:creationId xmlns:p14="http://schemas.microsoft.com/office/powerpoint/2010/main" val="2184508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Revenue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Start </a:t>
            </a:r>
            <a:r>
              <a:rPr lang="en-US" sz="2400" dirty="0"/>
              <a:t>with a list of </a:t>
            </a:r>
            <a:r>
              <a:rPr lang="en-US" sz="2400" dirty="0" smtClean="0"/>
              <a:t>names</a:t>
            </a:r>
          </a:p>
          <a:p>
            <a:pPr marL="457200" indent="-457200">
              <a:buFont typeface="+mj-lt"/>
              <a:buAutoNum type="arabicPeriod"/>
            </a:pPr>
            <a:r>
              <a:rPr lang="en-US" sz="2400" dirty="0"/>
              <a:t>A</a:t>
            </a:r>
            <a:r>
              <a:rPr lang="en-US" sz="2400" dirty="0" smtClean="0"/>
              <a:t>ssign </a:t>
            </a:r>
            <a:r>
              <a:rPr lang="en-US" sz="2400" dirty="0"/>
              <a:t>the amount that we think we’ll ask them </a:t>
            </a:r>
            <a:r>
              <a:rPr lang="en-US" sz="2400" dirty="0" smtClean="0"/>
              <a:t>for</a:t>
            </a:r>
          </a:p>
          <a:p>
            <a:pPr marL="457200" indent="-457200">
              <a:buFont typeface="+mj-lt"/>
              <a:buAutoNum type="arabicPeriod"/>
            </a:pPr>
            <a:r>
              <a:rPr lang="en-US" sz="2400" dirty="0" smtClean="0"/>
              <a:t>Determine how </a:t>
            </a:r>
            <a:r>
              <a:rPr lang="en-US" sz="2400" dirty="0"/>
              <a:t>likely we think they are to say </a:t>
            </a:r>
            <a:r>
              <a:rPr lang="en-US" sz="2400" dirty="0" smtClean="0"/>
              <a:t>yes</a:t>
            </a:r>
            <a:r>
              <a:rPr lang="en-US" sz="2400" dirty="0"/>
              <a:t> </a:t>
            </a:r>
            <a:r>
              <a:rPr lang="en-US" sz="2400" dirty="0" smtClean="0"/>
              <a:t>(with group confirmation)</a:t>
            </a:r>
          </a:p>
          <a:p>
            <a:pPr marL="0" indent="0">
              <a:buNone/>
            </a:pPr>
            <a:endParaRPr lang="en-US" sz="2400" dirty="0"/>
          </a:p>
          <a:p>
            <a:pPr marL="0" indent="0">
              <a:buNone/>
            </a:pPr>
            <a:r>
              <a:rPr lang="en-US" sz="2400" dirty="0" smtClean="0"/>
              <a:t>This is the </a:t>
            </a:r>
            <a:r>
              <a:rPr lang="en-US" sz="2400" i="1" dirty="0" smtClean="0"/>
              <a:t>weighted average trick</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15</a:t>
            </a:fld>
            <a:endParaRPr lang="en-US" dirty="0"/>
          </a:p>
        </p:txBody>
      </p:sp>
    </p:spTree>
    <p:extLst>
      <p:ext uri="{BB962C8B-B14F-4D97-AF65-F5344CB8AC3E}">
        <p14:creationId xmlns:p14="http://schemas.microsoft.com/office/powerpoint/2010/main" val="435553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16</a:t>
            </a:fld>
            <a:endParaRPr lang="en-US" dirty="0"/>
          </a:p>
        </p:txBody>
      </p:sp>
      <p:pic>
        <p:nvPicPr>
          <p:cNvPr id="2" name="Picture 1"/>
          <p:cNvPicPr>
            <a:picLocks noChangeAspect="1"/>
          </p:cNvPicPr>
          <p:nvPr/>
        </p:nvPicPr>
        <p:blipFill>
          <a:blip r:embed="rId2"/>
          <a:stretch>
            <a:fillRect/>
          </a:stretch>
        </p:blipFill>
        <p:spPr>
          <a:xfrm>
            <a:off x="539529" y="2026859"/>
            <a:ext cx="8142830" cy="3192841"/>
          </a:xfrm>
          <a:prstGeom prst="rect">
            <a:avLst/>
          </a:prstGeom>
        </p:spPr>
      </p:pic>
      <p:sp>
        <p:nvSpPr>
          <p:cNvPr id="6" name="Title 1"/>
          <p:cNvSpPr>
            <a:spLocks noGrp="1"/>
          </p:cNvSpPr>
          <p:nvPr>
            <p:ph type="title"/>
          </p:nvPr>
        </p:nvSpPr>
        <p:spPr>
          <a:xfrm>
            <a:off x="628650" y="365126"/>
            <a:ext cx="7886700" cy="1325563"/>
          </a:xfrm>
        </p:spPr>
        <p:txBody>
          <a:bodyPr/>
          <a:lstStyle/>
          <a:p>
            <a:r>
              <a:rPr lang="en-US" dirty="0" smtClean="0"/>
              <a:t>Budgeting: Revenue</a:t>
            </a:r>
            <a:endParaRPr lang="en-US" dirty="0"/>
          </a:p>
        </p:txBody>
      </p:sp>
    </p:spTree>
    <p:extLst>
      <p:ext uri="{BB962C8B-B14F-4D97-AF65-F5344CB8AC3E}">
        <p14:creationId xmlns:p14="http://schemas.microsoft.com/office/powerpoint/2010/main" val="3174467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Revenue - Risks</a:t>
            </a:r>
            <a:endParaRPr lang="en-US" dirty="0"/>
          </a:p>
        </p:txBody>
      </p:sp>
      <p:sp>
        <p:nvSpPr>
          <p:cNvPr id="3" name="Content Placeholder 2"/>
          <p:cNvSpPr>
            <a:spLocks noGrp="1"/>
          </p:cNvSpPr>
          <p:nvPr>
            <p:ph idx="1"/>
          </p:nvPr>
        </p:nvSpPr>
        <p:spPr>
          <a:xfrm>
            <a:off x="628650" y="1825625"/>
            <a:ext cx="7886700" cy="1489075"/>
          </a:xfrm>
        </p:spPr>
        <p:txBody>
          <a:bodyPr/>
          <a:lstStyle/>
          <a:p>
            <a:pPr marL="457200" indent="-457200">
              <a:buFont typeface="+mj-lt"/>
              <a:buAutoNum type="arabicPeriod"/>
            </a:pPr>
            <a:r>
              <a:rPr lang="en-US" sz="2400" dirty="0" smtClean="0"/>
              <a:t>Bad estimates</a:t>
            </a:r>
          </a:p>
          <a:p>
            <a:pPr marL="457200" indent="-457200">
              <a:buFont typeface="+mj-lt"/>
              <a:buAutoNum type="arabicPeriod"/>
            </a:pPr>
            <a:r>
              <a:rPr lang="en-US" sz="2400" dirty="0" smtClean="0"/>
              <a:t>Danger zone gifts</a:t>
            </a:r>
          </a:p>
          <a:p>
            <a:pPr marL="457200" indent="-457200">
              <a:buFont typeface="+mj-lt"/>
              <a:buAutoNum type="arabicPeriod"/>
            </a:pPr>
            <a:r>
              <a:rPr lang="en-US" sz="2400" dirty="0" smtClean="0"/>
              <a:t>Very small data sets</a:t>
            </a:r>
            <a:endParaRPr lang="en-US" dirty="0" smtClean="0"/>
          </a:p>
          <a:p>
            <a:pPr marL="457200" indent="-457200">
              <a:buFont typeface="+mj-lt"/>
              <a:buAutoNum type="arabicPeriod"/>
            </a:pPr>
            <a:endParaRPr lang="en-US" sz="2400"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17</a:t>
            </a:fld>
            <a:endParaRPr lang="en-US" dirty="0"/>
          </a:p>
        </p:txBody>
      </p:sp>
      <p:pic>
        <p:nvPicPr>
          <p:cNvPr id="7" name="Picture 6"/>
          <p:cNvPicPr>
            <a:picLocks noChangeAspect="1"/>
          </p:cNvPicPr>
          <p:nvPr/>
        </p:nvPicPr>
        <p:blipFill>
          <a:blip r:embed="rId3"/>
          <a:stretch>
            <a:fillRect/>
          </a:stretch>
        </p:blipFill>
        <p:spPr>
          <a:xfrm>
            <a:off x="4066856" y="1454150"/>
            <a:ext cx="4448494" cy="4574513"/>
          </a:xfrm>
          <a:prstGeom prst="rect">
            <a:avLst/>
          </a:prstGeom>
        </p:spPr>
      </p:pic>
    </p:spTree>
    <p:extLst>
      <p:ext uri="{BB962C8B-B14F-4D97-AF65-F5344CB8AC3E}">
        <p14:creationId xmlns:p14="http://schemas.microsoft.com/office/powerpoint/2010/main" val="3623831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The Yo-yo method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6417" y="1239314"/>
            <a:ext cx="3986820" cy="5219536"/>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18</a:t>
            </a:fld>
            <a:endParaRPr lang="en-US" dirty="0"/>
          </a:p>
        </p:txBody>
      </p:sp>
      <p:sp>
        <p:nvSpPr>
          <p:cNvPr id="7" name="TextBox 6"/>
          <p:cNvSpPr txBox="1"/>
          <p:nvPr/>
        </p:nvSpPr>
        <p:spPr>
          <a:xfrm>
            <a:off x="676497" y="2509284"/>
            <a:ext cx="5209953" cy="1938992"/>
          </a:xfrm>
          <a:prstGeom prst="rect">
            <a:avLst/>
          </a:prstGeom>
          <a:noFill/>
        </p:spPr>
        <p:txBody>
          <a:bodyPr wrap="square" rtlCol="0">
            <a:spAutoFit/>
          </a:bodyPr>
          <a:lstStyle/>
          <a:p>
            <a:r>
              <a:rPr lang="en-US" sz="2400" dirty="0" smtClean="0"/>
              <a:t>Step 1: </a:t>
            </a:r>
            <a:r>
              <a:rPr lang="en-US" sz="2400" dirty="0" smtClean="0">
                <a:solidFill>
                  <a:srgbClr val="FF0000"/>
                </a:solidFill>
              </a:rPr>
              <a:t>STRATEGIC PLAN</a:t>
            </a:r>
          </a:p>
          <a:p>
            <a:endParaRPr lang="en-US" sz="2400" dirty="0"/>
          </a:p>
          <a:p>
            <a:r>
              <a:rPr lang="en-US" sz="2400" dirty="0" smtClean="0"/>
              <a:t>Step 2: </a:t>
            </a:r>
            <a:r>
              <a:rPr lang="en-US" sz="2400" dirty="0" smtClean="0">
                <a:solidFill>
                  <a:srgbClr val="FF0000"/>
                </a:solidFill>
              </a:rPr>
              <a:t>THINK LIKE A 3 YEAR OLD</a:t>
            </a:r>
          </a:p>
          <a:p>
            <a:endParaRPr lang="en-US" sz="2400" dirty="0"/>
          </a:p>
          <a:p>
            <a:r>
              <a:rPr lang="en-US" sz="2400" dirty="0" smtClean="0"/>
              <a:t>Step 3: Go back to the top</a:t>
            </a:r>
            <a:endParaRPr lang="en-US" sz="2400" dirty="0"/>
          </a:p>
        </p:txBody>
      </p:sp>
    </p:spTree>
    <p:extLst>
      <p:ext uri="{BB962C8B-B14F-4D97-AF65-F5344CB8AC3E}">
        <p14:creationId xmlns:p14="http://schemas.microsoft.com/office/powerpoint/2010/main" val="2911146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Final assembly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19</a:t>
            </a:fld>
            <a:endParaRPr lang="en-US" dirty="0"/>
          </a:p>
        </p:txBody>
      </p:sp>
    </p:spTree>
    <p:extLst>
      <p:ext uri="{BB962C8B-B14F-4D97-AF65-F5344CB8AC3E}">
        <p14:creationId xmlns:p14="http://schemas.microsoft.com/office/powerpoint/2010/main" val="1940743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Habitat</a:t>
            </a:r>
            <a:endParaRPr lang="en-US" dirty="0"/>
          </a:p>
        </p:txBody>
      </p:sp>
      <p:sp>
        <p:nvSpPr>
          <p:cNvPr id="4" name="Footer Placeholder 3"/>
          <p:cNvSpPr>
            <a:spLocks noGrp="1"/>
          </p:cNvSpPr>
          <p:nvPr>
            <p:ph type="ftr" sz="quarter" idx="11"/>
          </p:nvPr>
        </p:nvSpPr>
        <p:spPr/>
        <p:txBody>
          <a:bodyPr/>
          <a:lstStyle/>
          <a:p>
            <a:r>
              <a:rPr lang="en-US" dirty="0" smtClean="0"/>
              <a:t>Budgets: ANN </a:t>
            </a:r>
            <a:r>
              <a:rPr lang="en-US" dirty="0" smtClean="0"/>
              <a:t>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2</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3593" y="1825625"/>
            <a:ext cx="7276813" cy="4351338"/>
          </a:xfrm>
        </p:spPr>
      </p:pic>
    </p:spTree>
    <p:extLst>
      <p:ext uri="{BB962C8B-B14F-4D97-AF65-F5344CB8AC3E}">
        <p14:creationId xmlns:p14="http://schemas.microsoft.com/office/powerpoint/2010/main" val="3219394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Final assembly</a:t>
            </a: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20</a:t>
            </a:fld>
            <a:endParaRPr lang="en-US" dirty="0"/>
          </a:p>
        </p:txBody>
      </p:sp>
      <p:pic>
        <p:nvPicPr>
          <p:cNvPr id="6" name="Content Placeholder 5"/>
          <p:cNvPicPr>
            <a:picLocks noGrp="1" noChangeAspect="1"/>
          </p:cNvPicPr>
          <p:nvPr>
            <p:ph idx="1"/>
          </p:nvPr>
        </p:nvPicPr>
        <p:blipFill>
          <a:blip r:embed="rId3"/>
          <a:stretch>
            <a:fillRect/>
          </a:stretch>
        </p:blipFill>
        <p:spPr>
          <a:xfrm>
            <a:off x="628650" y="3332914"/>
            <a:ext cx="5275063" cy="2681798"/>
          </a:xfrm>
          <a:prstGeom prst="rect">
            <a:avLst/>
          </a:prstGeom>
          <a:ln>
            <a:solidFill>
              <a:schemeClr val="tx1">
                <a:lumMod val="95000"/>
                <a:lumOff val="5000"/>
              </a:schemeClr>
            </a:solidFill>
          </a:ln>
        </p:spPr>
      </p:pic>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8139398" y="4396411"/>
              <a:ext cx="45719" cy="45719"/>
            </p14:xfrm>
          </p:contentPart>
        </mc:Choice>
        <mc:Fallback xmlns="">
          <p:pic>
            <p:nvPicPr>
              <p:cNvPr id="27" name="Ink 26"/>
              <p:cNvPicPr/>
              <p:nvPr/>
            </p:nvPicPr>
            <p:blipFill>
              <a:blip r:embed="rId5"/>
              <a:stretch>
                <a:fillRect/>
              </a:stretch>
            </p:blipFill>
            <p:spPr>
              <a:xfrm>
                <a:off x="0" y="0"/>
                <a:ext cx="0" cy="0"/>
              </a:xfrm>
              <a:prstGeom prst="rect">
                <a:avLst/>
              </a:prstGeom>
            </p:spPr>
          </p:pic>
        </mc:Fallback>
      </mc:AlternateContent>
      <p:pic>
        <p:nvPicPr>
          <p:cNvPr id="14" name="Content Placeholder 5"/>
          <p:cNvPicPr>
            <a:picLocks noChangeAspect="1"/>
          </p:cNvPicPr>
          <p:nvPr/>
        </p:nvPicPr>
        <p:blipFill>
          <a:blip r:embed="rId6"/>
          <a:stretch>
            <a:fillRect/>
          </a:stretch>
        </p:blipFill>
        <p:spPr>
          <a:xfrm>
            <a:off x="3731926" y="1694212"/>
            <a:ext cx="4343574" cy="2470019"/>
          </a:xfrm>
          <a:prstGeom prst="rect">
            <a:avLst/>
          </a:prstGeom>
          <a:ln>
            <a:solidFill>
              <a:schemeClr val="tx1">
                <a:lumMod val="95000"/>
                <a:lumOff val="5000"/>
              </a:schemeClr>
            </a:solidFill>
          </a:ln>
        </p:spPr>
      </p:pic>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850912" y="5387155"/>
              <a:ext cx="18720" cy="12600"/>
            </p14:xfrm>
          </p:contentPart>
        </mc:Choice>
        <mc:Fallback xmlns="">
          <p:pic>
            <p:nvPicPr>
              <p:cNvPr id="12" name="Ink 11"/>
              <p:cNvPicPr/>
              <p:nvPr/>
            </p:nvPicPr>
            <p:blipFill>
              <a:blip r:embed="rId8"/>
              <a:stretch>
                <a:fillRect/>
              </a:stretch>
            </p:blipFill>
            <p:spPr>
              <a:xfrm>
                <a:off x="841912" y="5366635"/>
                <a:ext cx="32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831832" y="5347195"/>
              <a:ext cx="2382120" cy="122760"/>
            </p14:xfrm>
          </p:contentPart>
        </mc:Choice>
        <mc:Fallback xmlns="">
          <p:pic>
            <p:nvPicPr>
              <p:cNvPr id="13" name="Ink 12"/>
              <p:cNvPicPr/>
              <p:nvPr/>
            </p:nvPicPr>
            <p:blipFill>
              <a:blip r:embed="rId10"/>
              <a:stretch>
                <a:fillRect/>
              </a:stretch>
            </p:blipFill>
            <p:spPr>
              <a:xfrm>
                <a:off x="809152" y="5303995"/>
                <a:ext cx="2425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p14:cNvContentPartPr/>
              <p14:nvPr/>
            </p14:nvContentPartPr>
            <p14:xfrm>
              <a:off x="833632" y="5504515"/>
              <a:ext cx="4153320" cy="76680"/>
            </p14:xfrm>
          </p:contentPart>
        </mc:Choice>
        <mc:Fallback xmlns="">
          <p:pic>
            <p:nvPicPr>
              <p:cNvPr id="16" name="Ink 15"/>
              <p:cNvPicPr/>
              <p:nvPr/>
            </p:nvPicPr>
            <p:blipFill>
              <a:blip r:embed="rId12"/>
              <a:stretch>
                <a:fillRect/>
              </a:stretch>
            </p:blipFill>
            <p:spPr>
              <a:xfrm>
                <a:off x="824272" y="5457715"/>
                <a:ext cx="4178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p14:cNvContentPartPr/>
              <p14:nvPr/>
            </p14:nvContentPartPr>
            <p14:xfrm>
              <a:off x="697912" y="5556715"/>
              <a:ext cx="4311360" cy="112320"/>
            </p14:xfrm>
          </p:contentPart>
        </mc:Choice>
        <mc:Fallback xmlns="">
          <p:pic>
            <p:nvPicPr>
              <p:cNvPr id="17" name="Ink 16"/>
              <p:cNvPicPr/>
              <p:nvPr/>
            </p:nvPicPr>
            <p:blipFill>
              <a:blip r:embed="rId14"/>
              <a:stretch>
                <a:fillRect/>
              </a:stretch>
            </p:blipFill>
            <p:spPr>
              <a:xfrm>
                <a:off x="687832" y="5507755"/>
                <a:ext cx="4344840" cy="181800"/>
              </a:xfrm>
              <a:prstGeom prst="rect">
                <a:avLst/>
              </a:prstGeom>
            </p:spPr>
          </p:pic>
        </mc:Fallback>
      </mc:AlternateContent>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22793" y="4194618"/>
            <a:ext cx="2176968" cy="1634705"/>
          </a:xfrm>
          <a:prstGeom prst="rect">
            <a:avLst/>
          </a:prstGeom>
        </p:spPr>
      </p:pic>
    </p:spTree>
    <p:extLst>
      <p:ext uri="{BB962C8B-B14F-4D97-AF65-F5344CB8AC3E}">
        <p14:creationId xmlns:p14="http://schemas.microsoft.com/office/powerpoint/2010/main" val="2069577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Final assembly</a:t>
            </a: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21</a:t>
            </a:fld>
            <a:endParaRPr lang="en-US" dirty="0"/>
          </a:p>
        </p:txBody>
      </p:sp>
      <p:sp>
        <p:nvSpPr>
          <p:cNvPr id="7" name="Content Placeholder 6"/>
          <p:cNvSpPr>
            <a:spLocks noGrp="1"/>
          </p:cNvSpPr>
          <p:nvPr>
            <p:ph idx="1"/>
          </p:nvPr>
        </p:nvSpPr>
        <p:spPr/>
        <p:txBody>
          <a:bodyPr/>
          <a:lstStyle/>
          <a:p>
            <a:r>
              <a:rPr lang="en-US" dirty="0" smtClean="0"/>
              <a:t>Description</a:t>
            </a:r>
            <a:endParaRPr lang="en-US" dirty="0"/>
          </a:p>
          <a:p>
            <a:r>
              <a:rPr lang="en-US" dirty="0"/>
              <a:t>Request Amount (revenue only)</a:t>
            </a:r>
          </a:p>
          <a:p>
            <a:r>
              <a:rPr lang="en-US" dirty="0"/>
              <a:t>Likelihood (revenue only)</a:t>
            </a:r>
          </a:p>
          <a:p>
            <a:r>
              <a:rPr lang="en-US" dirty="0"/>
              <a:t>Budgeted Revenue Amount (revenue only)</a:t>
            </a:r>
          </a:p>
          <a:p>
            <a:r>
              <a:rPr lang="en-US" dirty="0"/>
              <a:t>Budgeted Expense Amount (expense only)</a:t>
            </a:r>
          </a:p>
          <a:p>
            <a:r>
              <a:rPr lang="en-US" dirty="0" smtClean="0">
                <a:solidFill>
                  <a:srgbClr val="FF0000"/>
                </a:solidFill>
              </a:rPr>
              <a:t>Category*</a:t>
            </a:r>
            <a:endParaRPr lang="en-US" dirty="0">
              <a:solidFill>
                <a:srgbClr val="FF0000"/>
              </a:solidFill>
            </a:endParaRPr>
          </a:p>
          <a:p>
            <a:r>
              <a:rPr lang="en-US" dirty="0">
                <a:solidFill>
                  <a:srgbClr val="0070C0"/>
                </a:solidFill>
              </a:rPr>
              <a:t>Program Activity</a:t>
            </a:r>
          </a:p>
          <a:p>
            <a:r>
              <a:rPr lang="en-US" dirty="0"/>
              <a:t>Timing</a:t>
            </a:r>
          </a:p>
          <a:p>
            <a:r>
              <a:rPr lang="en-US" dirty="0" smtClean="0"/>
              <a:t>Notes</a:t>
            </a:r>
          </a:p>
          <a:p>
            <a:pPr marL="0" indent="0">
              <a:buNone/>
            </a:pPr>
            <a:endParaRPr lang="en-US" sz="1400" dirty="0" smtClean="0"/>
          </a:p>
          <a:p>
            <a:pPr marL="0" indent="0">
              <a:buNone/>
            </a:pPr>
            <a:r>
              <a:rPr lang="en-US" sz="1400" dirty="0" smtClean="0"/>
              <a:t>* For </a:t>
            </a:r>
            <a:r>
              <a:rPr lang="en-US" sz="1400" dirty="0"/>
              <a:t>example Categories, check with whoever does your bookkeeping (or Form 990), or check out </a:t>
            </a:r>
            <a:r>
              <a:rPr lang="en-US" sz="1400" dirty="0">
                <a:hlinkClick r:id="rId3"/>
              </a:rPr>
              <a:t>http://nccs.urban.org/projects/ucoa.cfm</a:t>
            </a:r>
            <a:endParaRPr lang="en-US" sz="1400" dirty="0"/>
          </a:p>
        </p:txBody>
      </p:sp>
    </p:spTree>
    <p:extLst>
      <p:ext uri="{BB962C8B-B14F-4D97-AF65-F5344CB8AC3E}">
        <p14:creationId xmlns:p14="http://schemas.microsoft.com/office/powerpoint/2010/main" val="1767122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22</a:t>
            </a:fld>
            <a:endParaRPr lang="en-US" dirty="0"/>
          </a:p>
        </p:txBody>
      </p:sp>
      <p:pic>
        <p:nvPicPr>
          <p:cNvPr id="6" name="Picture 5"/>
          <p:cNvPicPr>
            <a:picLocks noChangeAspect="1"/>
          </p:cNvPicPr>
          <p:nvPr/>
        </p:nvPicPr>
        <p:blipFill>
          <a:blip r:embed="rId3"/>
          <a:stretch>
            <a:fillRect/>
          </a:stretch>
        </p:blipFill>
        <p:spPr>
          <a:xfrm>
            <a:off x="173924" y="1514476"/>
            <a:ext cx="8664867" cy="3771900"/>
          </a:xfrm>
          <a:prstGeom prst="rect">
            <a:avLst/>
          </a:prstGeom>
        </p:spPr>
      </p:pic>
      <p:sp>
        <p:nvSpPr>
          <p:cNvPr id="7" name="Title 1"/>
          <p:cNvSpPr>
            <a:spLocks noGrp="1"/>
          </p:cNvSpPr>
          <p:nvPr>
            <p:ph type="title"/>
          </p:nvPr>
        </p:nvSpPr>
        <p:spPr>
          <a:xfrm>
            <a:off x="628650" y="365126"/>
            <a:ext cx="7886700" cy="1325563"/>
          </a:xfrm>
        </p:spPr>
        <p:txBody>
          <a:bodyPr/>
          <a:lstStyle/>
          <a:p>
            <a:r>
              <a:rPr lang="en-US" dirty="0" smtClean="0"/>
              <a:t>Budgeting: Final assembly</a:t>
            </a:r>
            <a:endParaRPr lang="en-US" dirty="0"/>
          </a:p>
        </p:txBody>
      </p:sp>
    </p:spTree>
    <p:extLst>
      <p:ext uri="{BB962C8B-B14F-4D97-AF65-F5344CB8AC3E}">
        <p14:creationId xmlns:p14="http://schemas.microsoft.com/office/powerpoint/2010/main" val="586954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The Yo-yo method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6417" y="1239314"/>
            <a:ext cx="3986820" cy="5219536"/>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23</a:t>
            </a:fld>
            <a:endParaRPr lang="en-US" dirty="0"/>
          </a:p>
        </p:txBody>
      </p:sp>
      <p:sp>
        <p:nvSpPr>
          <p:cNvPr id="7" name="TextBox 6"/>
          <p:cNvSpPr txBox="1"/>
          <p:nvPr/>
        </p:nvSpPr>
        <p:spPr>
          <a:xfrm>
            <a:off x="628650" y="2564877"/>
            <a:ext cx="5209953" cy="1938992"/>
          </a:xfrm>
          <a:prstGeom prst="rect">
            <a:avLst/>
          </a:prstGeom>
          <a:noFill/>
        </p:spPr>
        <p:txBody>
          <a:bodyPr wrap="square" rtlCol="0">
            <a:spAutoFit/>
          </a:bodyPr>
          <a:lstStyle/>
          <a:p>
            <a:r>
              <a:rPr lang="en-US" sz="2400" dirty="0" smtClean="0"/>
              <a:t>Step 1: </a:t>
            </a:r>
            <a:r>
              <a:rPr lang="en-US" sz="2400" dirty="0" smtClean="0">
                <a:solidFill>
                  <a:srgbClr val="FF0000"/>
                </a:solidFill>
              </a:rPr>
              <a:t>STRATEGIC PLAN</a:t>
            </a:r>
          </a:p>
          <a:p>
            <a:endParaRPr lang="en-US" sz="2400" dirty="0"/>
          </a:p>
          <a:p>
            <a:r>
              <a:rPr lang="en-US" sz="2400" dirty="0" smtClean="0"/>
              <a:t>Step 2: </a:t>
            </a:r>
            <a:r>
              <a:rPr lang="en-US" sz="2400" dirty="0" smtClean="0">
                <a:solidFill>
                  <a:srgbClr val="FF0000"/>
                </a:solidFill>
              </a:rPr>
              <a:t>THINK LIKE A 3 YEAR OLD</a:t>
            </a:r>
          </a:p>
          <a:p>
            <a:endParaRPr lang="en-US" sz="2400" dirty="0"/>
          </a:p>
          <a:p>
            <a:r>
              <a:rPr lang="en-US" sz="2400" dirty="0" smtClean="0"/>
              <a:t>Step 3: </a:t>
            </a:r>
            <a:r>
              <a:rPr lang="en-US" sz="2400" dirty="0" smtClean="0">
                <a:solidFill>
                  <a:srgbClr val="FF0000"/>
                </a:solidFill>
              </a:rPr>
              <a:t>CATEGORIES AND CODES</a:t>
            </a:r>
            <a:endParaRPr lang="en-US" sz="2400" dirty="0">
              <a:solidFill>
                <a:srgbClr val="FF0000"/>
              </a:solidFill>
            </a:endParaRPr>
          </a:p>
        </p:txBody>
      </p:sp>
      <p:sp>
        <p:nvSpPr>
          <p:cNvPr id="3" name="Curved Right Arrow 2"/>
          <p:cNvSpPr/>
          <p:nvPr/>
        </p:nvSpPr>
        <p:spPr>
          <a:xfrm flipV="1">
            <a:off x="66675" y="2705099"/>
            <a:ext cx="561975" cy="16478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8467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The Yo-Yo Life</a:t>
            </a: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24</a:t>
            </a:fld>
            <a:endParaRPr lang="en-US" dirty="0"/>
          </a:p>
        </p:txBody>
      </p:sp>
      <p:pic>
        <p:nvPicPr>
          <p:cNvPr id="10" name="Picture 9"/>
          <p:cNvPicPr>
            <a:picLocks noChangeAspect="1"/>
          </p:cNvPicPr>
          <p:nvPr/>
        </p:nvPicPr>
        <p:blipFill>
          <a:blip r:embed="rId3"/>
          <a:stretch>
            <a:fillRect/>
          </a:stretch>
        </p:blipFill>
        <p:spPr>
          <a:xfrm>
            <a:off x="4695825" y="2611426"/>
            <a:ext cx="3819525" cy="3744925"/>
          </a:xfrm>
          <a:prstGeom prst="rect">
            <a:avLst/>
          </a:prstGeom>
        </p:spPr>
      </p:pic>
      <p:sp>
        <p:nvSpPr>
          <p:cNvPr id="12" name="Content Placeholder 2"/>
          <p:cNvSpPr>
            <a:spLocks noGrp="1"/>
          </p:cNvSpPr>
          <p:nvPr>
            <p:ph idx="1"/>
          </p:nvPr>
        </p:nvSpPr>
        <p:spPr>
          <a:xfrm>
            <a:off x="628650" y="1825625"/>
            <a:ext cx="7886700" cy="4351338"/>
          </a:xfrm>
        </p:spPr>
        <p:txBody>
          <a:bodyPr/>
          <a:lstStyle/>
          <a:p>
            <a:pPr marL="0" indent="0">
              <a:buNone/>
            </a:pPr>
            <a:r>
              <a:rPr lang="en-US" dirty="0" smtClean="0"/>
              <a:t>When revenues cannot cover expenses</a:t>
            </a:r>
          </a:p>
          <a:p>
            <a:pPr marL="0" indent="0">
              <a:buNone/>
            </a:pPr>
            <a:endParaRPr lang="en-US" dirty="0" smtClean="0"/>
          </a:p>
          <a:p>
            <a:pPr marL="0" indent="0">
              <a:buNone/>
            </a:pPr>
            <a:r>
              <a:rPr lang="en-US" dirty="0" smtClean="0"/>
              <a:t>You should:</a:t>
            </a:r>
          </a:p>
          <a:p>
            <a:pPr lvl="1"/>
            <a:r>
              <a:rPr lang="en-US" dirty="0" smtClean="0"/>
              <a:t>Modify strategic plan goals, or</a:t>
            </a:r>
          </a:p>
          <a:p>
            <a:pPr lvl="1"/>
            <a:r>
              <a:rPr lang="en-US" dirty="0" smtClean="0"/>
              <a:t>Operate at a deficit</a:t>
            </a:r>
          </a:p>
          <a:p>
            <a:pPr marL="342900" lvl="1" indent="0">
              <a:buNone/>
            </a:pPr>
            <a:endParaRPr lang="en-US" dirty="0" smtClean="0"/>
          </a:p>
          <a:p>
            <a:r>
              <a:rPr lang="en-US" dirty="0" smtClean="0"/>
              <a:t>You should not:</a:t>
            </a:r>
          </a:p>
          <a:p>
            <a:pPr lvl="1"/>
            <a:r>
              <a:rPr lang="en-US" dirty="0" smtClean="0"/>
              <a:t>Juice the revenue budget</a:t>
            </a:r>
          </a:p>
          <a:p>
            <a:pPr lvl="1"/>
            <a:r>
              <a:rPr lang="en-US" dirty="0" smtClean="0"/>
              <a:t>Violate rule #63</a:t>
            </a:r>
          </a:p>
          <a:p>
            <a:pPr marL="0" indent="0">
              <a:buNone/>
            </a:pPr>
            <a:endParaRPr lang="en-US" dirty="0" smtClean="0"/>
          </a:p>
          <a:p>
            <a:pPr lvl="1"/>
            <a:endParaRPr lang="en-US" dirty="0"/>
          </a:p>
        </p:txBody>
      </p:sp>
    </p:spTree>
    <p:extLst>
      <p:ext uri="{BB962C8B-B14F-4D97-AF65-F5344CB8AC3E}">
        <p14:creationId xmlns:p14="http://schemas.microsoft.com/office/powerpoint/2010/main" val="1957563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Recap	</a:t>
            </a:r>
            <a:endParaRPr lang="en-US" dirty="0"/>
          </a:p>
        </p:txBody>
      </p:sp>
      <p:sp>
        <p:nvSpPr>
          <p:cNvPr id="3" name="Content Placeholder 2"/>
          <p:cNvSpPr>
            <a:spLocks noGrp="1"/>
          </p:cNvSpPr>
          <p:nvPr>
            <p:ph idx="1"/>
          </p:nvPr>
        </p:nvSpPr>
        <p:spPr/>
        <p:txBody>
          <a:bodyPr/>
          <a:lstStyle/>
          <a:p>
            <a:r>
              <a:rPr lang="en-US" dirty="0" smtClean="0"/>
              <a:t>Budgets and organization size are positively correlated</a:t>
            </a:r>
          </a:p>
          <a:p>
            <a:r>
              <a:rPr lang="en-US" dirty="0" smtClean="0"/>
              <a:t>Purpose of a budget: GOALS, </a:t>
            </a:r>
            <a:r>
              <a:rPr lang="en-US" sz="1600" dirty="0" smtClean="0"/>
              <a:t>planning</a:t>
            </a:r>
            <a:r>
              <a:rPr lang="en-US" dirty="0" smtClean="0"/>
              <a:t>, </a:t>
            </a:r>
            <a:r>
              <a:rPr lang="en-US" sz="1200" dirty="0" smtClean="0"/>
              <a:t>grants</a:t>
            </a:r>
          </a:p>
          <a:p>
            <a:r>
              <a:rPr lang="en-US" dirty="0" smtClean="0"/>
              <a:t>Budget using the yo-yo method</a:t>
            </a:r>
          </a:p>
          <a:p>
            <a:pPr lvl="1"/>
            <a:r>
              <a:rPr lang="en-US" dirty="0" smtClean="0"/>
              <a:t>Top: Strategic Plan, divided into actionable chunks</a:t>
            </a:r>
          </a:p>
          <a:p>
            <a:pPr lvl="1"/>
            <a:r>
              <a:rPr lang="en-US" dirty="0" smtClean="0"/>
              <a:t>Bottom: Ask questions like a three year old to reach budgetable items</a:t>
            </a:r>
          </a:p>
          <a:p>
            <a:pPr lvl="2"/>
            <a:r>
              <a:rPr lang="en-US" dirty="0" smtClean="0"/>
              <a:t>Including timing information for cash flow purposes</a:t>
            </a:r>
          </a:p>
          <a:p>
            <a:pPr lvl="2"/>
            <a:r>
              <a:rPr lang="en-US" dirty="0" smtClean="0"/>
              <a:t>Budget for reality</a:t>
            </a:r>
          </a:p>
          <a:p>
            <a:pPr lvl="2"/>
            <a:r>
              <a:rPr lang="en-US" dirty="0" smtClean="0"/>
              <a:t>Three methods of estimation</a:t>
            </a:r>
          </a:p>
          <a:p>
            <a:pPr lvl="2"/>
            <a:r>
              <a:rPr lang="en-US" dirty="0" smtClean="0"/>
              <a:t>Use group confirmation and the weighted average trick</a:t>
            </a:r>
          </a:p>
          <a:p>
            <a:pPr lvl="2"/>
            <a:r>
              <a:rPr lang="en-US" dirty="0" smtClean="0"/>
              <a:t> Watch for estimation risks</a:t>
            </a:r>
          </a:p>
          <a:p>
            <a:pPr lvl="1"/>
            <a:r>
              <a:rPr lang="en-US" dirty="0" smtClean="0"/>
              <a:t>Top: Add categories and codes</a:t>
            </a:r>
          </a:p>
          <a:p>
            <a:r>
              <a:rPr lang="en-US" dirty="0" smtClean="0"/>
              <a:t>Balance by adjusting the Strategic Plan</a:t>
            </a:r>
          </a:p>
          <a:p>
            <a:r>
              <a:rPr lang="en-US" dirty="0" smtClean="0"/>
              <a:t>Budgerigars are indigenous to Australian scrubland</a:t>
            </a:r>
          </a:p>
          <a:p>
            <a:pPr lvl="1"/>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25</a:t>
            </a:fld>
            <a:endParaRPr lang="en-US" dirty="0"/>
          </a:p>
        </p:txBody>
      </p:sp>
    </p:spTree>
    <p:extLst>
      <p:ext uri="{BB962C8B-B14F-4D97-AF65-F5344CB8AC3E}">
        <p14:creationId xmlns:p14="http://schemas.microsoft.com/office/powerpoint/2010/main" val="2230802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Questions?</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31" y="1825625"/>
            <a:ext cx="4351338" cy="4351338"/>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pPr/>
              <a:t>26</a:t>
            </a:fld>
            <a:endParaRPr lang="en-US" dirty="0"/>
          </a:p>
        </p:txBody>
      </p:sp>
    </p:spTree>
    <p:extLst>
      <p:ext uri="{BB962C8B-B14F-4D97-AF65-F5344CB8AC3E}">
        <p14:creationId xmlns:p14="http://schemas.microsoft.com/office/powerpoint/2010/main" val="190641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Habitat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1108" y="1825625"/>
            <a:ext cx="5801784" cy="4351338"/>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3</a:t>
            </a:fld>
            <a:endParaRPr lang="en-US" dirty="0"/>
          </a:p>
        </p:txBody>
      </p:sp>
    </p:spTree>
    <p:extLst>
      <p:ext uri="{BB962C8B-B14F-4D97-AF65-F5344CB8AC3E}">
        <p14:creationId xmlns:p14="http://schemas.microsoft.com/office/powerpoint/2010/main" val="1836230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Grants - Income</a:t>
            </a: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4</a:t>
            </a:fld>
            <a:endParaRPr lang="en-US" dirty="0"/>
          </a:p>
        </p:txBody>
      </p:sp>
      <p:pic>
        <p:nvPicPr>
          <p:cNvPr id="9" name="Content Placeholder 5"/>
          <p:cNvPicPr>
            <a:picLocks noGrp="1" noChangeAspect="1"/>
          </p:cNvPicPr>
          <p:nvPr>
            <p:ph idx="1"/>
          </p:nvPr>
        </p:nvPicPr>
        <p:blipFill>
          <a:blip r:embed="rId3"/>
          <a:stretch>
            <a:fillRect/>
          </a:stretch>
        </p:blipFill>
        <p:spPr>
          <a:xfrm>
            <a:off x="746046" y="1825625"/>
            <a:ext cx="7651908" cy="4351338"/>
          </a:xfrm>
          <a:prstGeom prst="rect">
            <a:avLst/>
          </a:prstGeom>
        </p:spPr>
      </p:pic>
    </p:spTree>
    <p:extLst>
      <p:ext uri="{BB962C8B-B14F-4D97-AF65-F5344CB8AC3E}">
        <p14:creationId xmlns:p14="http://schemas.microsoft.com/office/powerpoint/2010/main" val="3735882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Grants - Expense</a:t>
            </a: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5</a:t>
            </a:fld>
            <a:endParaRPr lang="en-US" dirty="0"/>
          </a:p>
        </p:txBody>
      </p:sp>
      <p:pic>
        <p:nvPicPr>
          <p:cNvPr id="6" name="Content Placeholder 5"/>
          <p:cNvPicPr>
            <a:picLocks noGrp="1" noChangeAspect="1"/>
          </p:cNvPicPr>
          <p:nvPr>
            <p:ph idx="1"/>
          </p:nvPr>
        </p:nvPicPr>
        <p:blipFill>
          <a:blip r:embed="rId3"/>
          <a:stretch>
            <a:fillRect/>
          </a:stretch>
        </p:blipFill>
        <p:spPr>
          <a:xfrm>
            <a:off x="628650" y="1996528"/>
            <a:ext cx="7886700" cy="4009532"/>
          </a:xfrm>
          <a:prstGeom prst="rect">
            <a:avLst/>
          </a:prstGeom>
        </p:spPr>
      </p:pic>
      <mc:AlternateContent xmlns:mc="http://schemas.openxmlformats.org/markup-compatibility/2006" xmlns:p14="http://schemas.microsoft.com/office/powerpoint/2010/main">
        <mc:Choice Requires="p14">
          <p:contentPart p14:bwMode="auto" r:id="rId4">
            <p14:nvContentPartPr>
              <p14:cNvPr id="25" name="Ink 24"/>
              <p14:cNvContentPartPr/>
              <p14:nvPr/>
            </p14:nvContentPartPr>
            <p14:xfrm>
              <a:off x="669759" y="4520972"/>
              <a:ext cx="7682400" cy="107640"/>
            </p14:xfrm>
          </p:contentPart>
        </mc:Choice>
        <mc:Fallback xmlns="">
          <p:pic>
            <p:nvPicPr>
              <p:cNvPr id="25" name="Ink 24"/>
              <p:cNvPicPr/>
              <p:nvPr/>
            </p:nvPicPr>
            <p:blipFill>
              <a:blip r:embed="rId5"/>
              <a:stretch>
                <a:fillRect/>
              </a:stretch>
            </p:blipFill>
            <p:spPr>
              <a:xfrm>
                <a:off x="644559" y="4351052"/>
                <a:ext cx="778176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p14:cNvContentPartPr/>
              <p14:nvPr/>
            </p14:nvContentPartPr>
            <p14:xfrm>
              <a:off x="732039" y="4731932"/>
              <a:ext cx="7318080" cy="152640"/>
            </p14:xfrm>
          </p:contentPart>
        </mc:Choice>
        <mc:Fallback xmlns="">
          <p:pic>
            <p:nvPicPr>
              <p:cNvPr id="26" name="Ink 25"/>
              <p:cNvPicPr/>
              <p:nvPr/>
            </p:nvPicPr>
            <p:blipFill>
              <a:blip r:embed="rId7"/>
              <a:stretch>
                <a:fillRect/>
              </a:stretch>
            </p:blipFill>
            <p:spPr>
              <a:xfrm>
                <a:off x="696399" y="4560212"/>
                <a:ext cx="739908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p14:cNvContentPartPr/>
              <p14:nvPr/>
            </p14:nvContentPartPr>
            <p14:xfrm>
              <a:off x="8139399" y="4396412"/>
              <a:ext cx="360" cy="360"/>
            </p14:xfrm>
          </p:contentPart>
        </mc:Choice>
        <mc:Fallback xmlns="">
          <p:pic>
            <p:nvPicPr>
              <p:cNvPr id="27" name="Ink 26"/>
              <p:cNvPicPr/>
              <p:nvPr/>
            </p:nvPicPr>
            <p:blipFill>
              <a:blip r:embed="rId9"/>
              <a:stretch>
                <a:fillRect/>
              </a:stretch>
            </p:blipFill>
            <p:spPr>
              <a:xfrm>
                <a:off x="8067399" y="4252412"/>
                <a:ext cx="144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583359" y="5010932"/>
              <a:ext cx="3943080" cy="84240"/>
            </p14:xfrm>
          </p:contentPart>
        </mc:Choice>
        <mc:Fallback xmlns="">
          <p:pic>
            <p:nvPicPr>
              <p:cNvPr id="3" name="Ink 2"/>
              <p:cNvPicPr/>
              <p:nvPr/>
            </p:nvPicPr>
            <p:blipFill>
              <a:blip r:embed="rId11"/>
              <a:stretch>
                <a:fillRect/>
              </a:stretch>
            </p:blipFill>
            <p:spPr>
              <a:xfrm>
                <a:off x="532599" y="4889252"/>
                <a:ext cx="40438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599919" y="5264732"/>
              <a:ext cx="6546960" cy="113760"/>
            </p14:xfrm>
          </p:contentPart>
        </mc:Choice>
        <mc:Fallback xmlns="">
          <p:pic>
            <p:nvPicPr>
              <p:cNvPr id="7" name="Ink 6"/>
              <p:cNvPicPr/>
              <p:nvPr/>
            </p:nvPicPr>
            <p:blipFill>
              <a:blip r:embed="rId13"/>
              <a:stretch>
                <a:fillRect/>
              </a:stretch>
            </p:blipFill>
            <p:spPr>
              <a:xfrm>
                <a:off x="558519" y="5140532"/>
                <a:ext cx="6634440" cy="346680"/>
              </a:xfrm>
              <a:prstGeom prst="rect">
                <a:avLst/>
              </a:prstGeom>
            </p:spPr>
          </p:pic>
        </mc:Fallback>
      </mc:AlternateContent>
    </p:spTree>
    <p:extLst>
      <p:ext uri="{BB962C8B-B14F-4D97-AF65-F5344CB8AC3E}">
        <p14:creationId xmlns:p14="http://schemas.microsoft.com/office/powerpoint/2010/main" val="2453240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Planning</a:t>
            </a:r>
            <a:endParaRPr lang="en-US" dirty="0"/>
          </a:p>
        </p:txBody>
      </p:sp>
      <p:sp>
        <p:nvSpPr>
          <p:cNvPr id="3" name="Content Placeholder 2"/>
          <p:cNvSpPr>
            <a:spLocks noGrp="1"/>
          </p:cNvSpPr>
          <p:nvPr>
            <p:ph idx="1"/>
          </p:nvPr>
        </p:nvSpPr>
        <p:spPr/>
        <p:txBody>
          <a:bodyPr/>
          <a:lstStyle/>
          <a:p>
            <a:r>
              <a:rPr lang="en-US" dirty="0" smtClean="0"/>
              <a:t>Expenses</a:t>
            </a:r>
          </a:p>
          <a:p>
            <a:pPr marL="0" indent="0">
              <a:buNone/>
            </a:pPr>
            <a:r>
              <a:rPr lang="en-US" dirty="0"/>
              <a:t>	</a:t>
            </a:r>
            <a:r>
              <a:rPr lang="en-US" sz="1800" dirty="0" smtClean="0"/>
              <a:t>How do you know if an expense is appropriate?</a:t>
            </a:r>
          </a:p>
          <a:p>
            <a:r>
              <a:rPr lang="en-US" dirty="0" smtClean="0"/>
              <a:t>Revenue</a:t>
            </a:r>
          </a:p>
          <a:p>
            <a:pPr marL="685800" lvl="2" indent="0">
              <a:buNone/>
            </a:pPr>
            <a:r>
              <a:rPr lang="en-US" sz="1800" dirty="0" smtClean="0"/>
              <a:t>(This is actually impossible, right?)</a:t>
            </a:r>
          </a:p>
          <a:p>
            <a:r>
              <a:rPr lang="en-US" dirty="0" smtClean="0"/>
              <a:t>Cash Flow</a:t>
            </a:r>
          </a:p>
          <a:p>
            <a:pPr marL="342900" lvl="1" indent="0">
              <a:buNone/>
            </a:pPr>
            <a:r>
              <a:rPr lang="en-US" dirty="0"/>
              <a:t>	</a:t>
            </a:r>
            <a:r>
              <a:rPr lang="en-US" dirty="0" smtClean="0"/>
              <a:t>What is that, exactly?</a:t>
            </a:r>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6</a:t>
            </a:fld>
            <a:endParaRPr lang="en-US" dirty="0"/>
          </a:p>
        </p:txBody>
      </p:sp>
    </p:spTree>
    <p:extLst>
      <p:ext uri="{BB962C8B-B14F-4D97-AF65-F5344CB8AC3E}">
        <p14:creationId xmlns:p14="http://schemas.microsoft.com/office/powerpoint/2010/main" val="212698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Goals</a:t>
            </a:r>
            <a:endParaRPr lang="en-US" dirty="0"/>
          </a:p>
        </p:txBody>
      </p:sp>
      <p:sp>
        <p:nvSpPr>
          <p:cNvPr id="3" name="Content Placeholder 2"/>
          <p:cNvSpPr>
            <a:spLocks noGrp="1"/>
          </p:cNvSpPr>
          <p:nvPr>
            <p:ph idx="1"/>
          </p:nvPr>
        </p:nvSpPr>
        <p:spPr/>
        <p:txBody>
          <a:bodyPr/>
          <a:lstStyle/>
          <a:p>
            <a:pPr marL="0" indent="0">
              <a:buNone/>
            </a:pPr>
            <a:r>
              <a:rPr lang="en-US" dirty="0" smtClean="0"/>
              <a:t>Tips for chunks:</a:t>
            </a:r>
            <a:endParaRPr lang="en-US" dirty="0"/>
          </a:p>
          <a:p>
            <a:pPr marL="457200" indent="-457200">
              <a:buAutoNum type="arabicPeriod"/>
            </a:pPr>
            <a:r>
              <a:rPr lang="en-US" dirty="0" smtClean="0"/>
              <a:t>Each chunk must be attainable</a:t>
            </a:r>
          </a:p>
          <a:p>
            <a:pPr marL="457200" indent="-457200">
              <a:buAutoNum type="arabicPeriod"/>
            </a:pPr>
            <a:r>
              <a:rPr lang="en-US" dirty="0" smtClean="0"/>
              <a:t>You get immediate feedback if you miss the target of a chunk</a:t>
            </a:r>
            <a:endParaRPr lang="en-US" dirty="0"/>
          </a:p>
        </p:txBody>
      </p:sp>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06" y="3181350"/>
            <a:ext cx="6696076" cy="2995613"/>
          </a:xfrm>
          <a:prstGeom prst="rect">
            <a:avLst/>
          </a:prstGeom>
        </p:spPr>
      </p:pic>
    </p:spTree>
    <p:extLst>
      <p:ext uri="{BB962C8B-B14F-4D97-AF65-F5344CB8AC3E}">
        <p14:creationId xmlns:p14="http://schemas.microsoft.com/office/powerpoint/2010/main" val="2836249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The Yo-yo method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6417" y="1239314"/>
            <a:ext cx="3986820" cy="5219536"/>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8</a:t>
            </a:fld>
            <a:endParaRPr lang="en-US" dirty="0"/>
          </a:p>
        </p:txBody>
      </p:sp>
      <p:sp>
        <p:nvSpPr>
          <p:cNvPr id="7" name="TextBox 6"/>
          <p:cNvSpPr txBox="1"/>
          <p:nvPr/>
        </p:nvSpPr>
        <p:spPr>
          <a:xfrm>
            <a:off x="1247997" y="2509284"/>
            <a:ext cx="5209953" cy="1938992"/>
          </a:xfrm>
          <a:prstGeom prst="rect">
            <a:avLst/>
          </a:prstGeom>
          <a:noFill/>
        </p:spPr>
        <p:txBody>
          <a:bodyPr wrap="square" rtlCol="0">
            <a:spAutoFit/>
          </a:bodyPr>
          <a:lstStyle/>
          <a:p>
            <a:r>
              <a:rPr lang="en-US" sz="2400" dirty="0" smtClean="0"/>
              <a:t>Step 1: Start at the top</a:t>
            </a:r>
          </a:p>
          <a:p>
            <a:endParaRPr lang="en-US" sz="2400" dirty="0"/>
          </a:p>
          <a:p>
            <a:r>
              <a:rPr lang="en-US" sz="2400" dirty="0" smtClean="0"/>
              <a:t>Step 2: Go to the bottom</a:t>
            </a:r>
          </a:p>
          <a:p>
            <a:endParaRPr lang="en-US" sz="2400" dirty="0"/>
          </a:p>
          <a:p>
            <a:r>
              <a:rPr lang="en-US" sz="2400" dirty="0" smtClean="0"/>
              <a:t>Step 3: Go back to the top</a:t>
            </a:r>
            <a:endParaRPr lang="en-US" sz="2400" dirty="0"/>
          </a:p>
        </p:txBody>
      </p:sp>
    </p:spTree>
    <p:extLst>
      <p:ext uri="{BB962C8B-B14F-4D97-AF65-F5344CB8AC3E}">
        <p14:creationId xmlns:p14="http://schemas.microsoft.com/office/powerpoint/2010/main" val="1020386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The Yo-yo method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6417" y="1239314"/>
            <a:ext cx="3986820" cy="5219536"/>
          </a:xfrm>
        </p:spPr>
      </p:pic>
      <p:sp>
        <p:nvSpPr>
          <p:cNvPr id="4" name="Footer Placeholder 3"/>
          <p:cNvSpPr>
            <a:spLocks noGrp="1"/>
          </p:cNvSpPr>
          <p:nvPr>
            <p:ph type="ftr" sz="quarter" idx="11"/>
          </p:nvPr>
        </p:nvSpPr>
        <p:spPr/>
        <p:txBody>
          <a:bodyPr/>
          <a:lstStyle/>
          <a:p>
            <a:r>
              <a:rPr lang="en-US" smtClean="0"/>
              <a:t>Budgets: ANN Las Vegas – March 2016</a:t>
            </a:r>
            <a:endParaRPr lang="en-US" dirty="0"/>
          </a:p>
        </p:txBody>
      </p:sp>
      <p:sp>
        <p:nvSpPr>
          <p:cNvPr id="5" name="Slide Number Placeholder 4"/>
          <p:cNvSpPr>
            <a:spLocks noGrp="1"/>
          </p:cNvSpPr>
          <p:nvPr>
            <p:ph type="sldNum" sz="quarter" idx="12"/>
          </p:nvPr>
        </p:nvSpPr>
        <p:spPr/>
        <p:txBody>
          <a:bodyPr/>
          <a:lstStyle/>
          <a:p>
            <a:fld id="{78DF5E3A-8A3E-4916-9E02-547D7415F83F}" type="slidenum">
              <a:rPr lang="en-US" smtClean="0"/>
              <a:t>9</a:t>
            </a:fld>
            <a:endParaRPr lang="en-US" dirty="0"/>
          </a:p>
        </p:txBody>
      </p:sp>
      <p:sp>
        <p:nvSpPr>
          <p:cNvPr id="7" name="TextBox 6"/>
          <p:cNvSpPr txBox="1"/>
          <p:nvPr/>
        </p:nvSpPr>
        <p:spPr>
          <a:xfrm>
            <a:off x="1247997" y="2509284"/>
            <a:ext cx="5209953" cy="1938992"/>
          </a:xfrm>
          <a:prstGeom prst="rect">
            <a:avLst/>
          </a:prstGeom>
          <a:noFill/>
        </p:spPr>
        <p:txBody>
          <a:bodyPr wrap="square" rtlCol="0">
            <a:spAutoFit/>
          </a:bodyPr>
          <a:lstStyle/>
          <a:p>
            <a:r>
              <a:rPr lang="en-US" sz="2400" dirty="0" smtClean="0"/>
              <a:t>Step 1: </a:t>
            </a:r>
            <a:r>
              <a:rPr lang="en-US" sz="2400" dirty="0" smtClean="0">
                <a:solidFill>
                  <a:srgbClr val="FF0000"/>
                </a:solidFill>
              </a:rPr>
              <a:t>STRATEGIC PLAN</a:t>
            </a:r>
          </a:p>
          <a:p>
            <a:endParaRPr lang="en-US" sz="2400" dirty="0"/>
          </a:p>
          <a:p>
            <a:r>
              <a:rPr lang="en-US" sz="2400" dirty="0" smtClean="0"/>
              <a:t>Step 2: Go to the bottom</a:t>
            </a:r>
          </a:p>
          <a:p>
            <a:endParaRPr lang="en-US" sz="2400" dirty="0"/>
          </a:p>
          <a:p>
            <a:r>
              <a:rPr lang="en-US" sz="2400" dirty="0" smtClean="0"/>
              <a:t>Step 3: Go back to the top</a:t>
            </a:r>
            <a:endParaRPr lang="en-US" sz="2400" dirty="0"/>
          </a:p>
        </p:txBody>
      </p:sp>
    </p:spTree>
    <p:extLst>
      <p:ext uri="{BB962C8B-B14F-4D97-AF65-F5344CB8AC3E}">
        <p14:creationId xmlns:p14="http://schemas.microsoft.com/office/powerpoint/2010/main" val="180557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325</TotalTime>
  <Words>2976</Words>
  <Application>Microsoft Office PowerPoint</Application>
  <PresentationFormat>On-screen Show (4:3)</PresentationFormat>
  <Paragraphs>288</Paragraphs>
  <Slides>26</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Gill Sans MT</vt:lpstr>
      <vt:lpstr>Wingdings 2</vt:lpstr>
      <vt:lpstr>HDOfficeLightV0</vt:lpstr>
      <vt:lpstr>Office Theme</vt:lpstr>
      <vt:lpstr>Budgeting</vt:lpstr>
      <vt:lpstr>Budgeting: Habitat</vt:lpstr>
      <vt:lpstr>Budgeting: Habitat </vt:lpstr>
      <vt:lpstr>Budgeting: Grants - Income</vt:lpstr>
      <vt:lpstr>Budgeting: Grants - Expense</vt:lpstr>
      <vt:lpstr>Budgeting: Planning</vt:lpstr>
      <vt:lpstr>Budgeting: Goals</vt:lpstr>
      <vt:lpstr>Budgeting: The Yo-yo method</vt:lpstr>
      <vt:lpstr>Budgeting: The Yo-yo method</vt:lpstr>
      <vt:lpstr>Budgeting: Think like a 3-year-old</vt:lpstr>
      <vt:lpstr>PowerPoint Presentation</vt:lpstr>
      <vt:lpstr>Budgeting: Important truth #63</vt:lpstr>
      <vt:lpstr>Budgeting: Methods of Estimation</vt:lpstr>
      <vt:lpstr>Budgeting: Revenue</vt:lpstr>
      <vt:lpstr>Budgeting: Revenue</vt:lpstr>
      <vt:lpstr>Budgeting: Revenue</vt:lpstr>
      <vt:lpstr>Budgeting: Revenue - Risks</vt:lpstr>
      <vt:lpstr>Budgeting: The Yo-yo method</vt:lpstr>
      <vt:lpstr>Budgeting: Final assembly</vt:lpstr>
      <vt:lpstr>Budgeting: Final assembly</vt:lpstr>
      <vt:lpstr>Budgeting: Final assembly</vt:lpstr>
      <vt:lpstr>Budgeting: Final assembly</vt:lpstr>
      <vt:lpstr>Budgeting: The Yo-yo method</vt:lpstr>
      <vt:lpstr>Budgeting: The Yo-Yo Life</vt:lpstr>
      <vt:lpstr>Budgeting: Recap </vt:lpstr>
      <vt:lpstr>Budgeting: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Budgets</dc:title>
  <dc:creator>Andy Schuricht</dc:creator>
  <cp:lastModifiedBy>Andy Schuricht</cp:lastModifiedBy>
  <cp:revision>33</cp:revision>
  <dcterms:created xsi:type="dcterms:W3CDTF">2015-11-02T17:10:30Z</dcterms:created>
  <dcterms:modified xsi:type="dcterms:W3CDTF">2016-03-10T07:28:17Z</dcterms:modified>
</cp:coreProperties>
</file>