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5"/>
  </p:notesMasterIdLst>
  <p:sldIdLst>
    <p:sldId id="256" r:id="rId2"/>
    <p:sldId id="267" r:id="rId3"/>
    <p:sldId id="257" r:id="rId4"/>
    <p:sldId id="258" r:id="rId5"/>
    <p:sldId id="259" r:id="rId6"/>
    <p:sldId id="260" r:id="rId7"/>
    <p:sldId id="261" r:id="rId8"/>
    <p:sldId id="262" r:id="rId9"/>
    <p:sldId id="268" r:id="rId10"/>
    <p:sldId id="263" r:id="rId11"/>
    <p:sldId id="264" r:id="rId12"/>
    <p:sldId id="265" r:id="rId13"/>
    <p:sldId id="266"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6600"/>
    <a:srgbClr val="663300"/>
    <a:srgbClr val="9CCA3B"/>
    <a:srgbClr val="FFFFFF"/>
    <a:srgbClr val="D2D2D2"/>
    <a:srgbClr val="E0E0E0"/>
    <a:srgbClr val="EDEDED"/>
    <a:srgbClr val="80D2EF"/>
    <a:srgbClr val="2DA7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86447" autoAdjust="0"/>
  </p:normalViewPr>
  <p:slideViewPr>
    <p:cSldViewPr snapToGrid="0" snapToObjects="1">
      <p:cViewPr>
        <p:scale>
          <a:sx n="69" d="100"/>
          <a:sy n="69" d="100"/>
        </p:scale>
        <p:origin x="-1572" y="-55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53" d="100"/>
          <a:sy n="53" d="100"/>
        </p:scale>
        <p:origin x="-17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7C8D1F-9686-45B7-96A9-E7EBB0B82FDC}" type="datetimeFigureOut">
              <a:rPr lang="en-US" smtClean="0"/>
              <a:pPr/>
              <a:t>10/3/2011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2FAC97-E7DD-4B59-9436-234F0C07AB2A}" type="slidenum">
              <a:rPr lang="en-US" smtClean="0"/>
              <a:pPr/>
              <a:t>‹#›</a:t>
            </a:fld>
            <a:endParaRPr lang="en-US" dirty="0"/>
          </a:p>
        </p:txBody>
      </p:sp>
    </p:spTree>
    <p:extLst>
      <p:ext uri="{BB962C8B-B14F-4D97-AF65-F5344CB8AC3E}">
        <p14:creationId xmlns:p14="http://schemas.microsoft.com/office/powerpoint/2010/main" val="4142173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2FAC97-E7DD-4B59-9436-234F0C07AB2A}" type="slidenum">
              <a:rPr lang="en-US" smtClean="0"/>
              <a:pPr/>
              <a:t>1</a:t>
            </a:fld>
            <a:endParaRPr lang="en-US" dirty="0"/>
          </a:p>
        </p:txBody>
      </p:sp>
    </p:spTree>
    <p:extLst>
      <p:ext uri="{BB962C8B-B14F-4D97-AF65-F5344CB8AC3E}">
        <p14:creationId xmlns:p14="http://schemas.microsoft.com/office/powerpoint/2010/main" val="856024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Encourage nonprofits to use the</a:t>
            </a:r>
            <a:r>
              <a:rPr lang="en-US" baseline="0" dirty="0" smtClean="0"/>
              <a:t> e-mail address they have that is associated with their nonprofit ex: Jane@npo.org instead of Jane@gmail.com. </a:t>
            </a:r>
          </a:p>
          <a:p>
            <a:pPr>
              <a:buFont typeface="Arial" pitchFamily="34" charset="0"/>
              <a:buChar char="•"/>
            </a:pPr>
            <a:r>
              <a:rPr lang="en-US" baseline="0" dirty="0" smtClean="0"/>
              <a:t> The approval e-mail comes from do-not-reply@razoo.com, so have them check their spam folder if they do not see the e-mail within a day or 2 of applying.</a:t>
            </a:r>
          </a:p>
          <a:p>
            <a:pPr>
              <a:buFont typeface="Arial" pitchFamily="34" charset="0"/>
              <a:buChar char="•"/>
            </a:pPr>
            <a:r>
              <a:rPr lang="en-US" baseline="0" dirty="0" smtClean="0"/>
              <a:t> There is no limit to how many members of an organization can have admin access. We do verify that they are recognized by the nonprofit as having the ability to view donor information.  </a:t>
            </a:r>
          </a:p>
          <a:p>
            <a:pPr>
              <a:buFont typeface="Arial" pitchFamily="34" charset="0"/>
              <a:buChar char="•"/>
            </a:pPr>
            <a:r>
              <a:rPr lang="en-US" baseline="0" dirty="0" smtClean="0"/>
              <a:t> Admin’s will receive e-mail notifications when donations are made and have access to a full donation report. </a:t>
            </a:r>
          </a:p>
          <a:p>
            <a:pPr>
              <a:buFont typeface="Arial" pitchFamily="34" charset="0"/>
              <a:buChar char="•"/>
            </a:pPr>
            <a:r>
              <a:rPr lang="en-US" baseline="0" dirty="0" smtClean="0"/>
              <a:t>Some nonprofits will create a general log-in for everyone at their organization (ex: info@npo.org) and share the password. Whether they create individual Razoo accounts or just have one generic log-in is up to their personal preference, but the e-mail address does need to be a valid and accessible e-mail account.</a:t>
            </a:r>
            <a:endParaRPr lang="en-US" dirty="0"/>
          </a:p>
        </p:txBody>
      </p:sp>
      <p:sp>
        <p:nvSpPr>
          <p:cNvPr id="4" name="Slide Number Placeholder 3"/>
          <p:cNvSpPr>
            <a:spLocks noGrp="1"/>
          </p:cNvSpPr>
          <p:nvPr>
            <p:ph type="sldNum" sz="quarter" idx="10"/>
          </p:nvPr>
        </p:nvSpPr>
        <p:spPr/>
        <p:txBody>
          <a:bodyPr/>
          <a:lstStyle/>
          <a:p>
            <a:fld id="{5F2FAC97-E7DD-4B59-9436-234F0C07AB2A}"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baseline="0" dirty="0" smtClean="0"/>
              <a:t> The admin tool bar consists of the blue links: view, edit, images/videos, thank donors, share, donations, matching grants.</a:t>
            </a:r>
          </a:p>
          <a:p>
            <a:pPr>
              <a:buFont typeface="Arial" pitchFamily="34" charset="0"/>
              <a:buChar char="•"/>
            </a:pPr>
            <a:r>
              <a:rPr lang="en-US" baseline="0" dirty="0" smtClean="0"/>
              <a:t> As they update their page, the steps in the “nonprofit completion steps” box will disappear.</a:t>
            </a:r>
          </a:p>
          <a:p>
            <a:pPr>
              <a:buFont typeface="Arial" pitchFamily="34" charset="0"/>
              <a:buChar char="•"/>
            </a:pPr>
            <a:r>
              <a:rPr lang="en-US" baseline="0" dirty="0" smtClean="0"/>
              <a:t> Only the admin will view the “nonprofit completion steps box.” This will NOT be visible to anyone else (donors, visitors, etc), only to the person logged-in to the admin account(s)</a:t>
            </a:r>
            <a:endParaRPr lang="en-US" dirty="0"/>
          </a:p>
        </p:txBody>
      </p:sp>
      <p:sp>
        <p:nvSpPr>
          <p:cNvPr id="4" name="Slide Number Placeholder 3"/>
          <p:cNvSpPr>
            <a:spLocks noGrp="1"/>
          </p:cNvSpPr>
          <p:nvPr>
            <p:ph type="sldNum" sz="quarter" idx="10"/>
          </p:nvPr>
        </p:nvSpPr>
        <p:spPr/>
        <p:txBody>
          <a:bodyPr/>
          <a:lstStyle/>
          <a:p>
            <a:fld id="{5F2FAC97-E7DD-4B59-9436-234F0C07AB2A}"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Arial" pitchFamily="34" charset="0"/>
              <a:buChar char="•"/>
            </a:pPr>
            <a:r>
              <a:rPr lang="en-US" dirty="0" smtClean="0"/>
              <a:t>To add additional suggested donation amounts, click</a:t>
            </a:r>
            <a:r>
              <a:rPr lang="en-US" baseline="0" dirty="0" smtClean="0"/>
              <a:t> the blue link “add another amount.” The dollar amount field only accepts numerical values, no $ , or .</a:t>
            </a:r>
          </a:p>
          <a:p>
            <a:pPr marL="228600" indent="-228600">
              <a:buFont typeface="Arial" pitchFamily="34" charset="0"/>
              <a:buChar char="•"/>
            </a:pPr>
            <a:r>
              <a:rPr lang="en-US" baseline="0" dirty="0" smtClean="0"/>
              <a:t>The custom url can only be updated once.</a:t>
            </a:r>
          </a:p>
        </p:txBody>
      </p:sp>
      <p:sp>
        <p:nvSpPr>
          <p:cNvPr id="4" name="Slide Number Placeholder 3"/>
          <p:cNvSpPr>
            <a:spLocks noGrp="1"/>
          </p:cNvSpPr>
          <p:nvPr>
            <p:ph type="sldNum" sz="quarter" idx="10"/>
          </p:nvPr>
        </p:nvSpPr>
        <p:spPr/>
        <p:txBody>
          <a:bodyPr/>
          <a:lstStyle/>
          <a:p>
            <a:fld id="{5F2FAC97-E7DD-4B59-9436-234F0C07AB2A}"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After</a:t>
            </a:r>
            <a:r>
              <a:rPr lang="en-US" baseline="0" dirty="0" smtClean="0"/>
              <a:t> choosing a file or adding a url, they need to click “save” for it to upload. They will then have the ability to add a caption, and indicate which image they would like to use as their logo/thumbnail.</a:t>
            </a:r>
            <a:endParaRPr lang="en-US" dirty="0"/>
          </a:p>
        </p:txBody>
      </p:sp>
      <p:sp>
        <p:nvSpPr>
          <p:cNvPr id="4" name="Slide Number Placeholder 3"/>
          <p:cNvSpPr>
            <a:spLocks noGrp="1"/>
          </p:cNvSpPr>
          <p:nvPr>
            <p:ph type="sldNum" sz="quarter" idx="10"/>
          </p:nvPr>
        </p:nvSpPr>
        <p:spPr/>
        <p:txBody>
          <a:bodyPr/>
          <a:lstStyle/>
          <a:p>
            <a:fld id="{5F2FAC97-E7DD-4B59-9436-234F0C07AB2A}"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2FAC97-E7DD-4B59-9436-234F0C07AB2A}" type="slidenum">
              <a:rPr lang="en-US" smtClean="0"/>
              <a:pPr/>
              <a:t>8</a:t>
            </a:fld>
            <a:endParaRPr lang="en-US" dirty="0"/>
          </a:p>
        </p:txBody>
      </p:sp>
    </p:spTree>
    <p:extLst>
      <p:ext uri="{BB962C8B-B14F-4D97-AF65-F5344CB8AC3E}">
        <p14:creationId xmlns:p14="http://schemas.microsoft.com/office/powerpoint/2010/main" val="1342918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donation form contains the</a:t>
            </a:r>
            <a:r>
              <a:rPr lang="en-US" baseline="0" dirty="0" smtClean="0"/>
              <a:t> following pieces of information: tracking number, date of donation, donor name, donor physical address, donor e-mail address, designation (donors can designate their donation, or if they donate through a fundraiser or project, the page creator can pre-designate all donations made through that page), dedication (donors can give in honor of someone), source (name of the page through which the donation was made), page creator (name of the fundraiser or project creator), repeats (if it is a recurring donation), payment method (credit card), origin (whether the donation was made through the Razoo page or through the Donation Widget), refund (when applicable), team name (if the page through which the donation was made was associated with a team), and amount.</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5F2FAC97-E7DD-4B59-9436-234F0C07AB2A}" type="slidenum">
              <a:rPr lang="en-US" smtClean="0"/>
              <a:pPr/>
              <a:t>10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The matching grant will only appear on</a:t>
            </a:r>
            <a:r>
              <a:rPr lang="en-US" baseline="0" dirty="0" smtClean="0"/>
              <a:t> the page it is created on. If an organization has a fundraiser and a project and their main nonprofit page, and puts the matching grant on the main nonprofit page, only donations made through the main nonprofit page will update the match.</a:t>
            </a:r>
            <a:endParaRPr lang="en-US" dirty="0"/>
          </a:p>
        </p:txBody>
      </p:sp>
      <p:sp>
        <p:nvSpPr>
          <p:cNvPr id="4" name="Slide Number Placeholder 3"/>
          <p:cNvSpPr>
            <a:spLocks noGrp="1"/>
          </p:cNvSpPr>
          <p:nvPr>
            <p:ph type="sldNum" sz="quarter" idx="10"/>
          </p:nvPr>
        </p:nvSpPr>
        <p:spPr/>
        <p:txBody>
          <a:bodyPr/>
          <a:lstStyle/>
          <a:p>
            <a:fld id="{5F2FAC97-E7DD-4B59-9436-234F0C07AB2A}"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pPr algn="ctr"/>
            <a:fld id="{3A1CEC2E-1BD7-984C-AFAA-EEC64DC69738}" type="slidenum">
              <a:rPr lang="en-US" smtClean="0"/>
              <a:pPr algn="ct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A1CEC2E-1BD7-984C-AFAA-EEC64DC6973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A1CEC2E-1BD7-984C-AFAA-EEC64DC6973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3225339" y="6356350"/>
            <a:ext cx="2133600" cy="365125"/>
          </a:xfrm>
        </p:spPr>
        <p:txBody>
          <a:bodyPr/>
          <a:lstStyle>
            <a:lvl1pPr algn="ctr">
              <a:defRPr/>
            </a:lvl1pPr>
          </a:lstStyle>
          <a:p>
            <a:fld id="{3A1CEC2E-1BD7-984C-AFAA-EEC64DC69738}" type="slidenum">
              <a:rPr lang="en-US" smtClean="0"/>
              <a:pPr/>
              <a:t>‹#›</a:t>
            </a:fld>
            <a:endParaRPr lang="en-US" dirty="0"/>
          </a:p>
        </p:txBody>
      </p:sp>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41361" y="6197573"/>
            <a:ext cx="435840" cy="498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A1CEC2E-1BD7-984C-AFAA-EEC64DC6973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A1CEC2E-1BD7-984C-AFAA-EEC64DC6973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3A1CEC2E-1BD7-984C-AFAA-EEC64DC6973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3A1CEC2E-1BD7-984C-AFAA-EEC64DC6973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3A1CEC2E-1BD7-984C-AFAA-EEC64DC6973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A1CEC2E-1BD7-984C-AFAA-EEC64DC6973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A1CEC2E-1BD7-984C-AFAA-EEC64DC6973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785062"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CEC2E-1BD7-984C-AFAA-EEC64DC69738}"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b="0" i="0" kern="1200">
          <a:solidFill>
            <a:schemeClr val="accent5"/>
          </a:solidFill>
          <a:latin typeface="Gotham Bold"/>
          <a:ea typeface="+mj-ea"/>
          <a:cs typeface="Gotham Bold"/>
        </a:defRPr>
      </a:lvl1pPr>
    </p:titleStyle>
    <p:bodyStyle>
      <a:lvl1pPr marL="342900" indent="-342900" algn="l" defTabSz="457200" rtl="0" eaLnBrk="1" latinLnBrk="0" hangingPunct="1">
        <a:spcBef>
          <a:spcPct val="20000"/>
        </a:spcBef>
        <a:buFont typeface="Arial"/>
        <a:buChar char="•"/>
        <a:defRPr sz="3200" b="0" i="0" kern="1200">
          <a:solidFill>
            <a:schemeClr val="accent3"/>
          </a:solidFill>
          <a:latin typeface="Gotham Narrow Book"/>
          <a:ea typeface="+mn-ea"/>
          <a:cs typeface="Gotham Narrow Book"/>
        </a:defRPr>
      </a:lvl1pPr>
      <a:lvl2pPr marL="742950" indent="-285750" algn="l" defTabSz="457200" rtl="0" eaLnBrk="1" latinLnBrk="0" hangingPunct="1">
        <a:spcBef>
          <a:spcPct val="20000"/>
        </a:spcBef>
        <a:buFont typeface="Arial"/>
        <a:buChar char="–"/>
        <a:defRPr sz="2800" b="0" i="0" kern="1200">
          <a:solidFill>
            <a:schemeClr val="accent3"/>
          </a:solidFill>
          <a:latin typeface="Gotham Narrow Book"/>
          <a:ea typeface="+mn-ea"/>
          <a:cs typeface="Gotham Narrow Book"/>
        </a:defRPr>
      </a:lvl2pPr>
      <a:lvl3pPr marL="1143000" indent="-228600" algn="l" defTabSz="457200" rtl="0" eaLnBrk="1" latinLnBrk="0" hangingPunct="1">
        <a:spcBef>
          <a:spcPct val="20000"/>
        </a:spcBef>
        <a:buFont typeface="Arial"/>
        <a:buChar char="•"/>
        <a:defRPr sz="2400" b="0" i="0" kern="1200">
          <a:solidFill>
            <a:schemeClr val="accent3"/>
          </a:solidFill>
          <a:latin typeface="Gotham Narrow Book"/>
          <a:ea typeface="+mn-ea"/>
          <a:cs typeface="Gotham Narrow Book"/>
        </a:defRPr>
      </a:lvl3pPr>
      <a:lvl4pPr marL="1600200" indent="-228600" algn="l" defTabSz="457200" rtl="0" eaLnBrk="1" latinLnBrk="0" hangingPunct="1">
        <a:spcBef>
          <a:spcPct val="20000"/>
        </a:spcBef>
        <a:buFont typeface="Arial"/>
        <a:buChar char="–"/>
        <a:defRPr sz="2000" b="0" i="0" kern="1200">
          <a:solidFill>
            <a:schemeClr val="accent3"/>
          </a:solidFill>
          <a:latin typeface="Gotham Narrow Book"/>
          <a:ea typeface="+mn-ea"/>
          <a:cs typeface="Gotham Narrow Book"/>
        </a:defRPr>
      </a:lvl4pPr>
      <a:lvl5pPr marL="2057400" indent="-228600" algn="l" defTabSz="457200" rtl="0" eaLnBrk="1" latinLnBrk="0" hangingPunct="1">
        <a:spcBef>
          <a:spcPct val="20000"/>
        </a:spcBef>
        <a:buFont typeface="Arial"/>
        <a:buChar char="»"/>
        <a:defRPr sz="2000" b="0" i="0" kern="1200">
          <a:solidFill>
            <a:schemeClr val="accent3"/>
          </a:solidFill>
          <a:latin typeface="Gotham Narrow Book"/>
          <a:ea typeface="+mn-ea"/>
          <a:cs typeface="Gotham Narrow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razoo.com/p/for_nonprofit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0" y="6220690"/>
            <a:ext cx="9144000" cy="637309"/>
          </a:xfrm>
          <a:prstGeom prst="rect">
            <a:avLst/>
          </a:prstGeom>
          <a:solidFill>
            <a:srgbClr val="2DA7DF"/>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sp>
        <p:nvSpPr>
          <p:cNvPr id="13" name="Subtitle 2"/>
          <p:cNvSpPr txBox="1">
            <a:spLocks/>
          </p:cNvSpPr>
          <p:nvPr/>
        </p:nvSpPr>
        <p:spPr>
          <a:xfrm>
            <a:off x="1281110" y="2840182"/>
            <a:ext cx="6400800" cy="985480"/>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400" b="0" i="0" u="none" strike="noStrike" kern="1200" cap="none" spc="0" normalizeH="0" baseline="0" noProof="0" dirty="0" smtClean="0">
                <a:ln>
                  <a:noFill/>
                </a:ln>
                <a:solidFill>
                  <a:srgbClr val="000000"/>
                </a:solidFill>
                <a:effectLst/>
                <a:uLnTx/>
                <a:uFillTx/>
                <a:latin typeface="Gotham Narrow Book"/>
                <a:ea typeface="+mn-ea"/>
                <a:cs typeface="Gotham Narrow Book"/>
              </a:rPr>
              <a:t>Training for Nonprofits</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2000" noProof="0" dirty="0" smtClean="0">
                <a:solidFill>
                  <a:srgbClr val="000000"/>
                </a:solidFill>
                <a:latin typeface="Gotham Narrow Book"/>
                <a:cs typeface="Gotham Narrow Book"/>
              </a:rPr>
              <a:t>P</a:t>
            </a:r>
            <a:r>
              <a:rPr kumimoji="0" lang="en-US" sz="2000" b="0" i="0" u="none" strike="noStrike" kern="1200" cap="none" spc="0" normalizeH="0" baseline="0" noProof="0" dirty="0" smtClean="0">
                <a:ln>
                  <a:noFill/>
                </a:ln>
                <a:solidFill>
                  <a:srgbClr val="000000"/>
                </a:solidFill>
                <a:effectLst/>
                <a:uLnTx/>
                <a:uFillTx/>
                <a:latin typeface="Gotham Narrow Book"/>
                <a:ea typeface="+mn-ea"/>
                <a:cs typeface="Gotham Narrow Book"/>
              </a:rPr>
              <a:t>art I of II:</a:t>
            </a:r>
            <a:r>
              <a:rPr lang="en-US" sz="2000" dirty="0" smtClean="0">
                <a:solidFill>
                  <a:srgbClr val="000000"/>
                </a:solidFill>
                <a:latin typeface="Gotham Narrow Book"/>
                <a:cs typeface="Gotham Narrow Book"/>
              </a:rPr>
              <a:t> Getting Started on Razoo</a:t>
            </a:r>
            <a:endParaRPr kumimoji="0" lang="en-US" sz="2000" b="0" i="0" u="none" strike="noStrike" kern="1200" cap="none" spc="0" normalizeH="0" baseline="0" noProof="0" dirty="0">
              <a:ln>
                <a:noFill/>
              </a:ln>
              <a:solidFill>
                <a:srgbClr val="000000"/>
              </a:solidFill>
              <a:effectLst/>
              <a:uLnTx/>
              <a:uFillTx/>
              <a:latin typeface="Gotham Narrow Book"/>
              <a:ea typeface="+mn-ea"/>
              <a:cs typeface="Gotham Narrow Book"/>
            </a:endParaRPr>
          </a:p>
        </p:txBody>
      </p:sp>
      <p:sp>
        <p:nvSpPr>
          <p:cNvPr id="5" name="Rectangle 4"/>
          <p:cNvSpPr>
            <a:spLocks noChangeArrowheads="1"/>
          </p:cNvSpPr>
          <p:nvPr/>
        </p:nvSpPr>
        <p:spPr bwMode="auto">
          <a:xfrm>
            <a:off x="0" y="6400800"/>
            <a:ext cx="9144000" cy="457200"/>
          </a:xfrm>
          <a:prstGeom prst="rect">
            <a:avLst/>
          </a:prstGeom>
          <a:solidFill>
            <a:schemeClr val="accent6"/>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sp>
        <p:nvSpPr>
          <p:cNvPr id="9" name="Title 1"/>
          <p:cNvSpPr txBox="1">
            <a:spLocks/>
          </p:cNvSpPr>
          <p:nvPr/>
        </p:nvSpPr>
        <p:spPr>
          <a:xfrm>
            <a:off x="703198" y="1191195"/>
            <a:ext cx="7772400" cy="111718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300" normalizeH="0" baseline="0" noProof="0" dirty="0" smtClean="0">
                <a:ln>
                  <a:noFill/>
                </a:ln>
                <a:solidFill>
                  <a:srgbClr val="663300"/>
                </a:solidFill>
                <a:effectLst/>
                <a:uLnTx/>
                <a:uFillTx/>
                <a:latin typeface="Gotham Bold"/>
                <a:ea typeface="+mj-ea"/>
                <a:cs typeface="Gotham Bold"/>
              </a:rPr>
              <a:t>Nevada’s</a:t>
            </a:r>
            <a:r>
              <a:rPr kumimoji="0" lang="en-US" sz="6600" b="0" i="0" u="none" strike="noStrike" kern="1200" cap="none" spc="-300" normalizeH="0" baseline="0" noProof="0" dirty="0" smtClean="0">
                <a:ln>
                  <a:noFill/>
                </a:ln>
                <a:solidFill>
                  <a:schemeClr val="accent3"/>
                </a:solidFill>
                <a:effectLst/>
                <a:uLnTx/>
                <a:uFillTx/>
                <a:latin typeface="Gotham Bold"/>
                <a:ea typeface="+mj-ea"/>
                <a:cs typeface="Gotham Bold"/>
              </a:rPr>
              <a:t> </a:t>
            </a:r>
            <a:r>
              <a:rPr kumimoji="0" lang="en-US" sz="6600" b="0" i="0" u="none" strike="noStrike" kern="1200" cap="none" spc="-300" normalizeH="0" baseline="0" noProof="0" dirty="0" smtClean="0">
                <a:ln>
                  <a:noFill/>
                </a:ln>
                <a:solidFill>
                  <a:srgbClr val="FF6600"/>
                </a:solidFill>
                <a:effectLst/>
                <a:uLnTx/>
                <a:uFillTx/>
                <a:latin typeface="Gotham Bold"/>
                <a:ea typeface="+mj-ea"/>
                <a:cs typeface="Gotham Bold"/>
              </a:rPr>
              <a:t>Big Give</a:t>
            </a:r>
            <a:endParaRPr kumimoji="0" lang="en-US" sz="6600" b="0" i="0" u="none" strike="noStrike" kern="1200" cap="none" spc="-300" normalizeH="0" baseline="0" noProof="0" dirty="0">
              <a:ln>
                <a:noFill/>
              </a:ln>
              <a:solidFill>
                <a:srgbClr val="FF6600"/>
              </a:solidFill>
              <a:effectLst/>
              <a:uLnTx/>
              <a:uFillTx/>
              <a:latin typeface="Gotham Bold"/>
              <a:ea typeface="+mj-ea"/>
              <a:cs typeface="Gotham Bold"/>
            </a:endParaRPr>
          </a:p>
        </p:txBody>
      </p:sp>
      <p:pic>
        <p:nvPicPr>
          <p:cNvPr id="10" name="Picture 9" descr="Nevada Gives 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9400" y="4514427"/>
            <a:ext cx="3458164" cy="1228725"/>
          </a:xfrm>
          <a:prstGeom prst="rect">
            <a:avLst/>
          </a:prstGeom>
        </p:spPr>
      </p:pic>
      <p:pic>
        <p:nvPicPr>
          <p:cNvPr id="11" name="Picture 10" descr="NV_BIG_GIVE logo.jpg"/>
          <p:cNvPicPr>
            <a:picLocks noChangeAspect="1"/>
          </p:cNvPicPr>
          <p:nvPr/>
        </p:nvPicPr>
        <p:blipFill>
          <a:blip r:embed="rId4"/>
          <a:stretch>
            <a:fillRect/>
          </a:stretch>
        </p:blipFill>
        <p:spPr>
          <a:xfrm>
            <a:off x="356226" y="1191195"/>
            <a:ext cx="924884" cy="1057010"/>
          </a:xfrm>
          <a:prstGeom prst="rect">
            <a:avLst/>
          </a:prstGeom>
        </p:spPr>
      </p:pic>
      <p:sp>
        <p:nvSpPr>
          <p:cNvPr id="12" name="Rectangle 11"/>
          <p:cNvSpPr>
            <a:spLocks noChangeArrowheads="1"/>
          </p:cNvSpPr>
          <p:nvPr/>
        </p:nvSpPr>
        <p:spPr bwMode="auto">
          <a:xfrm>
            <a:off x="0" y="0"/>
            <a:ext cx="9144000" cy="637309"/>
          </a:xfrm>
          <a:prstGeom prst="rect">
            <a:avLst/>
          </a:prstGeom>
          <a:solidFill>
            <a:srgbClr val="2DA7DF"/>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sp>
        <p:nvSpPr>
          <p:cNvPr id="14" name="Rectangle 13"/>
          <p:cNvSpPr>
            <a:spLocks noChangeArrowheads="1"/>
          </p:cNvSpPr>
          <p:nvPr/>
        </p:nvSpPr>
        <p:spPr bwMode="auto">
          <a:xfrm>
            <a:off x="0" y="-57747"/>
            <a:ext cx="9144000" cy="457200"/>
          </a:xfrm>
          <a:prstGeom prst="rect">
            <a:avLst/>
          </a:prstGeom>
          <a:solidFill>
            <a:schemeClr val="accent6"/>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sp>
        <p:nvSpPr>
          <p:cNvPr id="15" name="TextBox 14"/>
          <p:cNvSpPr txBox="1"/>
          <p:nvPr/>
        </p:nvSpPr>
        <p:spPr>
          <a:xfrm>
            <a:off x="2133600" y="4105683"/>
            <a:ext cx="4800600" cy="369332"/>
          </a:xfrm>
          <a:prstGeom prst="rect">
            <a:avLst/>
          </a:prstGeom>
          <a:noFill/>
        </p:spPr>
        <p:txBody>
          <a:bodyPr wrap="square" rtlCol="0">
            <a:spAutoFit/>
          </a:bodyPr>
          <a:lstStyle/>
          <a:p>
            <a:pPr algn="ctr"/>
            <a:r>
              <a:rPr lang="en-US" b="1" i="1" dirty="0" smtClean="0">
                <a:solidFill>
                  <a:srgbClr val="000000"/>
                </a:solidFill>
              </a:rPr>
              <a:t>powered by</a:t>
            </a:r>
            <a:endParaRPr lang="en-US" b="1" i="1" dirty="0">
              <a:solidFill>
                <a:srgbClr val="0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281" y="-1"/>
            <a:ext cx="8773771" cy="1479011"/>
          </a:xfrm>
        </p:spPr>
        <p:txBody>
          <a:bodyPr>
            <a:noAutofit/>
          </a:bodyPr>
          <a:lstStyle/>
          <a:p>
            <a:r>
              <a:rPr lang="en-US" sz="4200" dirty="0" smtClean="0"/>
              <a:t>Customize Your Page: Donations</a:t>
            </a:r>
            <a:endParaRPr lang="en-US" sz="4200" dirty="0"/>
          </a:p>
        </p:txBody>
      </p:sp>
      <p:sp>
        <p:nvSpPr>
          <p:cNvPr id="3" name="Content Placeholder 2"/>
          <p:cNvSpPr>
            <a:spLocks noGrp="1"/>
          </p:cNvSpPr>
          <p:nvPr>
            <p:ph idx="1"/>
          </p:nvPr>
        </p:nvSpPr>
        <p:spPr>
          <a:xfrm>
            <a:off x="4669654" y="1624614"/>
            <a:ext cx="4281399" cy="4505598"/>
          </a:xfrm>
        </p:spPr>
        <p:txBody>
          <a:bodyPr>
            <a:noAutofit/>
          </a:bodyPr>
          <a:lstStyle/>
          <a:p>
            <a:pPr>
              <a:spcBef>
                <a:spcPts val="2400"/>
              </a:spcBef>
            </a:pPr>
            <a:r>
              <a:rPr lang="en-US" sz="2600" dirty="0" smtClean="0">
                <a:solidFill>
                  <a:srgbClr val="663300"/>
                </a:solidFill>
              </a:rPr>
              <a:t>Click the </a:t>
            </a:r>
            <a:r>
              <a:rPr lang="en-US" sz="2600" dirty="0" smtClean="0">
                <a:solidFill>
                  <a:srgbClr val="FF6600"/>
                </a:solidFill>
              </a:rPr>
              <a:t>Donations</a:t>
            </a:r>
            <a:r>
              <a:rPr lang="en-US" sz="2600" dirty="0" smtClean="0"/>
              <a:t> </a:t>
            </a:r>
            <a:r>
              <a:rPr lang="en-US" sz="2600" dirty="0" smtClean="0">
                <a:solidFill>
                  <a:srgbClr val="663300"/>
                </a:solidFill>
              </a:rPr>
              <a:t>tab to view donor information filtered by date and download the report into a CSV file.</a:t>
            </a:r>
          </a:p>
          <a:p>
            <a:pPr>
              <a:spcBef>
                <a:spcPts val="2400"/>
              </a:spcBef>
            </a:pPr>
            <a:r>
              <a:rPr lang="en-US" sz="2600" dirty="0" smtClean="0">
                <a:solidFill>
                  <a:srgbClr val="663300"/>
                </a:solidFill>
              </a:rPr>
              <a:t>To view information related to the monthly disbursement check from Razoo, click the link labeled</a:t>
            </a:r>
            <a:r>
              <a:rPr lang="en-US" sz="2600" dirty="0" smtClean="0"/>
              <a:t> </a:t>
            </a:r>
            <a:r>
              <a:rPr lang="en-US" sz="2600" dirty="0" smtClean="0">
                <a:solidFill>
                  <a:srgbClr val="FF6600"/>
                </a:solidFill>
              </a:rPr>
              <a:t>Disbursements.</a:t>
            </a:r>
            <a:endParaRPr lang="en-US" sz="2600" dirty="0">
              <a:solidFill>
                <a:srgbClr val="FF6600"/>
              </a:solidFill>
            </a:endParaRPr>
          </a:p>
        </p:txBody>
      </p:sp>
      <p:sp>
        <p:nvSpPr>
          <p:cNvPr id="12" name="Slide Number Placeholder 11"/>
          <p:cNvSpPr>
            <a:spLocks noGrp="1"/>
          </p:cNvSpPr>
          <p:nvPr>
            <p:ph type="sldNum" sz="quarter" idx="12"/>
          </p:nvPr>
        </p:nvSpPr>
        <p:spPr/>
        <p:txBody>
          <a:bodyPr/>
          <a:lstStyle/>
          <a:p>
            <a:fld id="{3A1CEC2E-1BD7-984C-AFAA-EEC64DC69738}" type="slidenum">
              <a:rPr lang="en-US" smtClean="0"/>
              <a:pPr/>
              <a:t>10</a:t>
            </a:fld>
            <a:endParaRPr lang="en-US" dirty="0"/>
          </a:p>
        </p:txBody>
      </p:sp>
      <p:grpSp>
        <p:nvGrpSpPr>
          <p:cNvPr id="7" name="Group 6"/>
          <p:cNvGrpSpPr/>
          <p:nvPr/>
        </p:nvGrpSpPr>
        <p:grpSpPr>
          <a:xfrm>
            <a:off x="398680" y="2253001"/>
            <a:ext cx="4107603" cy="3178260"/>
            <a:chOff x="332913" y="1479011"/>
            <a:chExt cx="4205611" cy="3283823"/>
          </a:xfrm>
        </p:grpSpPr>
        <p:pic>
          <p:nvPicPr>
            <p:cNvPr id="8" name="Picture 1"/>
            <p:cNvPicPr>
              <a:picLocks noChangeAspect="1" noChangeArrowheads="1"/>
            </p:cNvPicPr>
            <p:nvPr/>
          </p:nvPicPr>
          <p:blipFill>
            <a:blip r:embed="rId3"/>
            <a:srcRect/>
            <a:stretch>
              <a:fillRect/>
            </a:stretch>
          </p:blipFill>
          <p:spPr bwMode="auto">
            <a:xfrm>
              <a:off x="332913" y="1479011"/>
              <a:ext cx="4205611" cy="3283823"/>
            </a:xfrm>
            <a:prstGeom prst="rect">
              <a:avLst/>
            </a:prstGeom>
            <a:ln>
              <a:noFill/>
            </a:ln>
            <a:effectLst>
              <a:outerShdw blurRad="190500" algn="tl" rotWithShape="0">
                <a:srgbClr val="000000">
                  <a:alpha val="70000"/>
                </a:srgbClr>
              </a:outerShdw>
            </a:effectLst>
          </p:spPr>
        </p:pic>
        <p:pic>
          <p:nvPicPr>
            <p:cNvPr id="9" name="Picture 1"/>
            <p:cNvPicPr>
              <a:picLocks noChangeAspect="1" noChangeArrowheads="1"/>
            </p:cNvPicPr>
            <p:nvPr/>
          </p:nvPicPr>
          <p:blipFill rotWithShape="1">
            <a:blip r:embed="rId3"/>
            <a:srcRect l="48857" t="13903" r="16370" b="81995"/>
            <a:stretch/>
          </p:blipFill>
          <p:spPr bwMode="auto">
            <a:xfrm>
              <a:off x="1683756" y="1780048"/>
              <a:ext cx="1577921" cy="145341"/>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474237"/>
          </a:xfrm>
        </p:spPr>
        <p:txBody>
          <a:bodyPr>
            <a:normAutofit/>
          </a:bodyPr>
          <a:lstStyle/>
          <a:p>
            <a:r>
              <a:rPr lang="en-US" sz="4200" dirty="0" smtClean="0"/>
              <a:t>Customize Your Page: Matching Grants</a:t>
            </a:r>
            <a:endParaRPr lang="en-US" sz="4200" dirty="0"/>
          </a:p>
        </p:txBody>
      </p:sp>
      <p:sp>
        <p:nvSpPr>
          <p:cNvPr id="3" name="Content Placeholder 2"/>
          <p:cNvSpPr>
            <a:spLocks noGrp="1"/>
          </p:cNvSpPr>
          <p:nvPr>
            <p:ph idx="1"/>
          </p:nvPr>
        </p:nvSpPr>
        <p:spPr>
          <a:xfrm>
            <a:off x="226504" y="2472612"/>
            <a:ext cx="3766657" cy="3369042"/>
          </a:xfrm>
        </p:spPr>
        <p:txBody>
          <a:bodyPr>
            <a:normAutofit/>
          </a:bodyPr>
          <a:lstStyle/>
          <a:p>
            <a:r>
              <a:rPr lang="en-US" sz="2600" dirty="0" smtClean="0">
                <a:solidFill>
                  <a:srgbClr val="663300"/>
                </a:solidFill>
              </a:rPr>
              <a:t>Display a </a:t>
            </a:r>
            <a:r>
              <a:rPr lang="en-US" sz="2600" dirty="0" smtClean="0">
                <a:solidFill>
                  <a:srgbClr val="FF6600"/>
                </a:solidFill>
              </a:rPr>
              <a:t>dollar–for– dollar grant </a:t>
            </a:r>
            <a:r>
              <a:rPr lang="en-US" sz="2600" dirty="0" smtClean="0">
                <a:solidFill>
                  <a:srgbClr val="663300"/>
                </a:solidFill>
              </a:rPr>
              <a:t>or</a:t>
            </a:r>
            <a:r>
              <a:rPr lang="en-US" sz="2600" dirty="0" smtClean="0"/>
              <a:t> </a:t>
            </a:r>
            <a:r>
              <a:rPr lang="en-US" sz="2600" dirty="0" smtClean="0">
                <a:solidFill>
                  <a:srgbClr val="FF6600"/>
                </a:solidFill>
              </a:rPr>
              <a:t>challenge grant </a:t>
            </a:r>
            <a:r>
              <a:rPr lang="en-US" sz="2600" dirty="0" smtClean="0">
                <a:solidFill>
                  <a:srgbClr val="663300"/>
                </a:solidFill>
              </a:rPr>
              <a:t>on your page to encourage donors to give.</a:t>
            </a:r>
            <a:endParaRPr lang="en-US" sz="2600" dirty="0">
              <a:solidFill>
                <a:srgbClr val="663300"/>
              </a:solidFill>
            </a:endParaRPr>
          </a:p>
        </p:txBody>
      </p:sp>
      <p:sp>
        <p:nvSpPr>
          <p:cNvPr id="7" name="Slide Number Placeholder 6"/>
          <p:cNvSpPr>
            <a:spLocks noGrp="1"/>
          </p:cNvSpPr>
          <p:nvPr>
            <p:ph type="sldNum" sz="quarter" idx="12"/>
          </p:nvPr>
        </p:nvSpPr>
        <p:spPr/>
        <p:txBody>
          <a:bodyPr/>
          <a:lstStyle/>
          <a:p>
            <a:fld id="{3A1CEC2E-1BD7-984C-AFAA-EEC64DC69738}" type="slidenum">
              <a:rPr lang="en-US" smtClean="0"/>
              <a:pPr/>
              <a:t>11</a:t>
            </a:fld>
            <a:endParaRPr lang="en-US" dirty="0"/>
          </a:p>
        </p:txBody>
      </p:sp>
      <p:pic>
        <p:nvPicPr>
          <p:cNvPr id="6147" name="Picture 3"/>
          <p:cNvPicPr>
            <a:picLocks noChangeAspect="1" noChangeArrowheads="1"/>
          </p:cNvPicPr>
          <p:nvPr/>
        </p:nvPicPr>
        <p:blipFill>
          <a:blip r:embed="rId3"/>
          <a:srcRect/>
          <a:stretch>
            <a:fillRect/>
          </a:stretch>
        </p:blipFill>
        <p:spPr bwMode="auto">
          <a:xfrm>
            <a:off x="4394718" y="1740964"/>
            <a:ext cx="4181110" cy="4456208"/>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Projects and Fundraisers</a:t>
            </a:r>
            <a:endParaRPr lang="en-US" sz="4200" dirty="0"/>
          </a:p>
        </p:txBody>
      </p:sp>
      <p:sp>
        <p:nvSpPr>
          <p:cNvPr id="3" name="Content Placeholder 2"/>
          <p:cNvSpPr>
            <a:spLocks noGrp="1"/>
          </p:cNvSpPr>
          <p:nvPr>
            <p:ph idx="1"/>
          </p:nvPr>
        </p:nvSpPr>
        <p:spPr>
          <a:xfrm>
            <a:off x="3598984" y="1570038"/>
            <a:ext cx="5087815" cy="4410884"/>
          </a:xfrm>
        </p:spPr>
        <p:txBody>
          <a:bodyPr>
            <a:normAutofit/>
          </a:bodyPr>
          <a:lstStyle/>
          <a:p>
            <a:pPr>
              <a:spcBef>
                <a:spcPts val="2400"/>
              </a:spcBef>
            </a:pPr>
            <a:r>
              <a:rPr lang="en-US" sz="2600" dirty="0" smtClean="0">
                <a:solidFill>
                  <a:srgbClr val="663300"/>
                </a:solidFill>
              </a:rPr>
              <a:t>Create pages for specific </a:t>
            </a:r>
            <a:r>
              <a:rPr lang="en-US" sz="2600" dirty="0" smtClean="0">
                <a:solidFill>
                  <a:srgbClr val="FF6600"/>
                </a:solidFill>
              </a:rPr>
              <a:t>projects</a:t>
            </a:r>
            <a:r>
              <a:rPr lang="en-US" sz="2600" dirty="0" smtClean="0"/>
              <a:t> </a:t>
            </a:r>
            <a:r>
              <a:rPr lang="en-US" sz="2600" dirty="0" smtClean="0">
                <a:solidFill>
                  <a:srgbClr val="663300"/>
                </a:solidFill>
              </a:rPr>
              <a:t>or events sponsored by your nonprofit.</a:t>
            </a:r>
          </a:p>
          <a:p>
            <a:pPr lvl="0">
              <a:spcBef>
                <a:spcPts val="2400"/>
              </a:spcBef>
            </a:pPr>
            <a:r>
              <a:rPr lang="en-US" sz="2600" dirty="0" smtClean="0">
                <a:solidFill>
                  <a:srgbClr val="663300"/>
                </a:solidFill>
              </a:rPr>
              <a:t>Encourage supporters, fans, and board members to </a:t>
            </a:r>
            <a:r>
              <a:rPr lang="en-US" sz="2600" dirty="0" smtClean="0">
                <a:solidFill>
                  <a:srgbClr val="FF6600"/>
                </a:solidFill>
              </a:rPr>
              <a:t>fundraise</a:t>
            </a:r>
            <a:r>
              <a:rPr lang="en-US" sz="2600" dirty="0" smtClean="0"/>
              <a:t> </a:t>
            </a:r>
            <a:r>
              <a:rPr lang="en-US" sz="2600" dirty="0" smtClean="0">
                <a:solidFill>
                  <a:srgbClr val="663300"/>
                </a:solidFill>
              </a:rPr>
              <a:t>on your behalf.</a:t>
            </a:r>
          </a:p>
          <a:p>
            <a:pPr lvl="0">
              <a:spcBef>
                <a:spcPts val="2400"/>
              </a:spcBef>
            </a:pPr>
            <a:r>
              <a:rPr lang="en-US" sz="2600" dirty="0" smtClean="0">
                <a:solidFill>
                  <a:srgbClr val="663300"/>
                </a:solidFill>
              </a:rPr>
              <a:t>More information to come in the next training session</a:t>
            </a:r>
          </a:p>
          <a:p>
            <a:endParaRPr lang="en-US" sz="2600" dirty="0"/>
          </a:p>
        </p:txBody>
      </p:sp>
      <p:sp>
        <p:nvSpPr>
          <p:cNvPr id="9" name="Slide Number Placeholder 8"/>
          <p:cNvSpPr>
            <a:spLocks noGrp="1"/>
          </p:cNvSpPr>
          <p:nvPr>
            <p:ph type="sldNum" sz="quarter" idx="12"/>
          </p:nvPr>
        </p:nvSpPr>
        <p:spPr/>
        <p:txBody>
          <a:bodyPr/>
          <a:lstStyle/>
          <a:p>
            <a:fld id="{3A1CEC2E-1BD7-984C-AFAA-EEC64DC69738}" type="slidenum">
              <a:rPr lang="en-US" smtClean="0"/>
              <a:pPr/>
              <a:t>12</a:t>
            </a:fld>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14325" y="2785869"/>
            <a:ext cx="2867025" cy="1369029"/>
          </a:xfrm>
          <a:prstGeom prst="rect">
            <a:avLst/>
          </a:prstGeom>
          <a:ln>
            <a:noFill/>
          </a:ln>
          <a:effectLst>
            <a:outerShdw blurRad="190500" algn="tl" rotWithShape="0">
              <a:srgbClr val="000000">
                <a:alpha val="70000"/>
              </a:srgbClr>
            </a:outerShdw>
          </a:effectLst>
        </p:spPr>
      </p:pic>
      <p:sp>
        <p:nvSpPr>
          <p:cNvPr id="6" name="Content Placeholder 2"/>
          <p:cNvSpPr txBox="1">
            <a:spLocks/>
          </p:cNvSpPr>
          <p:nvPr/>
        </p:nvSpPr>
        <p:spPr>
          <a:xfrm>
            <a:off x="314325" y="3305176"/>
            <a:ext cx="3284660" cy="3552824"/>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600" b="0" i="0" u="none" strike="noStrike" kern="1200" cap="none" spc="0" normalizeH="0" baseline="0" noProof="0" dirty="0">
              <a:ln>
                <a:noFill/>
              </a:ln>
              <a:solidFill>
                <a:schemeClr val="accent3"/>
              </a:solidFill>
              <a:effectLst/>
              <a:uLnTx/>
              <a:uFillTx/>
              <a:latin typeface="Gotham Narrow Book"/>
              <a:ea typeface="+mn-ea"/>
              <a:cs typeface="Gotham Narrow Book"/>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200" dirty="0" smtClean="0"/>
              <a:t>Contact</a:t>
            </a:r>
            <a:endParaRPr lang="en-US" sz="4200" dirty="0"/>
          </a:p>
        </p:txBody>
      </p:sp>
      <p:sp>
        <p:nvSpPr>
          <p:cNvPr id="3" name="Content Placeholder 2"/>
          <p:cNvSpPr>
            <a:spLocks noGrp="1"/>
          </p:cNvSpPr>
          <p:nvPr>
            <p:ph idx="1"/>
          </p:nvPr>
        </p:nvSpPr>
        <p:spPr>
          <a:xfrm>
            <a:off x="457200" y="1362269"/>
            <a:ext cx="8229600" cy="4525963"/>
          </a:xfrm>
        </p:spPr>
        <p:txBody>
          <a:bodyPr>
            <a:normAutofit/>
          </a:bodyPr>
          <a:lstStyle/>
          <a:p>
            <a:pPr algn="ctr">
              <a:buNone/>
            </a:pPr>
            <a:r>
              <a:rPr lang="en-US" sz="3000" dirty="0" smtClean="0">
                <a:solidFill>
                  <a:srgbClr val="663300"/>
                </a:solidFill>
              </a:rPr>
              <a:t>We are excited to see you succeed. Please contact us with any questions or if there is any way we can better support your fundraising efforts. We are here to help!</a:t>
            </a:r>
          </a:p>
          <a:p>
            <a:endParaRPr lang="en-US" dirty="0" smtClean="0"/>
          </a:p>
          <a:p>
            <a:pPr algn="ctr">
              <a:buNone/>
            </a:pPr>
            <a:r>
              <a:rPr lang="en-US" dirty="0" smtClean="0">
                <a:solidFill>
                  <a:srgbClr val="FF6600"/>
                </a:solidFill>
              </a:rPr>
              <a:t>Support@Razoo.com</a:t>
            </a:r>
          </a:p>
          <a:p>
            <a:pPr algn="ctr">
              <a:buNone/>
            </a:pPr>
            <a:r>
              <a:rPr lang="en-US" dirty="0" smtClean="0">
                <a:solidFill>
                  <a:srgbClr val="FF6600"/>
                </a:solidFill>
              </a:rPr>
              <a:t>866-437-1952</a:t>
            </a:r>
          </a:p>
          <a:p>
            <a:pPr algn="ctr">
              <a:buNone/>
            </a:pPr>
            <a:r>
              <a:rPr lang="en-US" dirty="0" smtClean="0">
                <a:solidFill>
                  <a:srgbClr val="FF6600"/>
                </a:solidFill>
              </a:rPr>
              <a:t>Monday-Friday, 9am-6pm EST</a:t>
            </a:r>
            <a:endParaRPr lang="en-US" dirty="0">
              <a:solidFill>
                <a:srgbClr val="FF6600"/>
              </a:solidFill>
            </a:endParaRPr>
          </a:p>
        </p:txBody>
      </p:sp>
      <p:sp>
        <p:nvSpPr>
          <p:cNvPr id="6" name="Slide Number Placeholder 5"/>
          <p:cNvSpPr>
            <a:spLocks noGrp="1"/>
          </p:cNvSpPr>
          <p:nvPr>
            <p:ph type="sldNum" sz="quarter" idx="12"/>
          </p:nvPr>
        </p:nvSpPr>
        <p:spPr/>
        <p:txBody>
          <a:bodyPr/>
          <a:lstStyle/>
          <a:p>
            <a:fld id="{3A1CEC2E-1BD7-984C-AFAA-EEC64DC69738}" type="slidenum">
              <a:rPr lang="en-US" smtClean="0"/>
              <a:pPr/>
              <a:t>13</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7586"/>
            <a:ext cx="8229600" cy="1143000"/>
          </a:xfrm>
        </p:spPr>
        <p:txBody>
          <a:bodyPr>
            <a:normAutofit/>
          </a:bodyPr>
          <a:lstStyle/>
          <a:p>
            <a:r>
              <a:rPr lang="en-US" sz="4200" dirty="0" smtClean="0"/>
              <a:t>Getting Started on Razoo</a:t>
            </a:r>
            <a:endParaRPr lang="en-US" sz="4200" dirty="0"/>
          </a:p>
        </p:txBody>
      </p:sp>
      <p:sp>
        <p:nvSpPr>
          <p:cNvPr id="3" name="Content Placeholder 2"/>
          <p:cNvSpPr>
            <a:spLocks noGrp="1"/>
          </p:cNvSpPr>
          <p:nvPr>
            <p:ph idx="1"/>
          </p:nvPr>
        </p:nvSpPr>
        <p:spPr>
          <a:xfrm>
            <a:off x="719092" y="1754155"/>
            <a:ext cx="7967708" cy="4525963"/>
          </a:xfrm>
        </p:spPr>
        <p:txBody>
          <a:bodyPr/>
          <a:lstStyle/>
          <a:p>
            <a:pPr marL="514350" indent="-514350">
              <a:buClr>
                <a:schemeClr val="accent3"/>
              </a:buClr>
              <a:buNone/>
            </a:pPr>
            <a:r>
              <a:rPr lang="en-US" dirty="0" smtClean="0">
                <a:solidFill>
                  <a:srgbClr val="663300"/>
                </a:solidFill>
              </a:rPr>
              <a:t>1. </a:t>
            </a:r>
            <a:r>
              <a:rPr lang="en-US" dirty="0" smtClean="0">
                <a:solidFill>
                  <a:srgbClr val="FF6600"/>
                </a:solidFill>
              </a:rPr>
              <a:t>Claim</a:t>
            </a:r>
            <a:r>
              <a:rPr lang="en-US" dirty="0" smtClean="0"/>
              <a:t> </a:t>
            </a:r>
            <a:r>
              <a:rPr lang="en-US" dirty="0" smtClean="0">
                <a:solidFill>
                  <a:srgbClr val="663300"/>
                </a:solidFill>
              </a:rPr>
              <a:t>ownership of your nonprofit on </a:t>
            </a:r>
            <a:r>
              <a:rPr lang="en-US" dirty="0" err="1" smtClean="0">
                <a:solidFill>
                  <a:srgbClr val="663300"/>
                </a:solidFill>
              </a:rPr>
              <a:t>Razoo</a:t>
            </a:r>
            <a:r>
              <a:rPr lang="en-US" dirty="0" smtClean="0">
                <a:solidFill>
                  <a:srgbClr val="663300"/>
                </a:solidFill>
              </a:rPr>
              <a:t>.</a:t>
            </a:r>
          </a:p>
          <a:p>
            <a:pPr marL="514350" indent="-514350">
              <a:buClr>
                <a:schemeClr val="accent3"/>
              </a:buClr>
              <a:buNone/>
            </a:pPr>
            <a:endParaRPr lang="en-US" dirty="0" smtClean="0">
              <a:solidFill>
                <a:srgbClr val="663300"/>
              </a:solidFill>
            </a:endParaRPr>
          </a:p>
          <a:p>
            <a:pPr marL="514350" indent="-514350">
              <a:buClr>
                <a:schemeClr val="accent3"/>
              </a:buClr>
              <a:buNone/>
            </a:pPr>
            <a:r>
              <a:rPr lang="en-US" dirty="0" smtClean="0">
                <a:solidFill>
                  <a:srgbClr val="663300"/>
                </a:solidFill>
              </a:rPr>
              <a:t>2. </a:t>
            </a:r>
            <a:r>
              <a:rPr lang="en-US" dirty="0" smtClean="0">
                <a:solidFill>
                  <a:srgbClr val="FF6600"/>
                </a:solidFill>
              </a:rPr>
              <a:t>Customize</a:t>
            </a:r>
            <a:r>
              <a:rPr lang="en-US" dirty="0" smtClean="0"/>
              <a:t> </a:t>
            </a:r>
            <a:r>
              <a:rPr lang="en-US" dirty="0" smtClean="0">
                <a:solidFill>
                  <a:srgbClr val="663300"/>
                </a:solidFill>
              </a:rPr>
              <a:t>your page.</a:t>
            </a:r>
          </a:p>
          <a:p>
            <a:pPr marL="514350" indent="-514350">
              <a:buClr>
                <a:schemeClr val="accent3"/>
              </a:buClr>
              <a:buNone/>
            </a:pPr>
            <a:endParaRPr lang="en-US" dirty="0" smtClean="0">
              <a:solidFill>
                <a:srgbClr val="663300"/>
              </a:solidFill>
            </a:endParaRPr>
          </a:p>
          <a:p>
            <a:pPr marL="514350" indent="-514350">
              <a:buClr>
                <a:schemeClr val="accent3"/>
              </a:buClr>
              <a:buNone/>
            </a:pPr>
            <a:r>
              <a:rPr lang="en-US" dirty="0" smtClean="0">
                <a:solidFill>
                  <a:srgbClr val="663300"/>
                </a:solidFill>
              </a:rPr>
              <a:t>3.</a:t>
            </a:r>
            <a:r>
              <a:rPr lang="en-US" dirty="0" smtClean="0">
                <a:solidFill>
                  <a:srgbClr val="FF6600"/>
                </a:solidFill>
              </a:rPr>
              <a:t> Contact </a:t>
            </a:r>
            <a:r>
              <a:rPr lang="en-US" dirty="0" smtClean="0">
                <a:solidFill>
                  <a:srgbClr val="663300"/>
                </a:solidFill>
              </a:rPr>
              <a:t>us – we’re here to help!</a:t>
            </a:r>
            <a:endParaRPr lang="en-US" dirty="0" smtClean="0"/>
          </a:p>
          <a:p>
            <a:pPr marL="514350" indent="-514350">
              <a:buClr>
                <a:schemeClr val="accent3"/>
              </a:buClr>
              <a:buNone/>
            </a:pPr>
            <a:endParaRPr lang="en-US" dirty="0" smtClean="0">
              <a:solidFill>
                <a:srgbClr val="663300"/>
              </a:solidFill>
            </a:endParaRPr>
          </a:p>
          <a:p>
            <a:pPr marL="514350" indent="-514350">
              <a:buClr>
                <a:schemeClr val="accent3"/>
              </a:buClr>
              <a:buNone/>
            </a:pPr>
            <a:endParaRPr lang="en-US" dirty="0" smtClean="0">
              <a:solidFill>
                <a:srgbClr val="663300"/>
              </a:solidFill>
            </a:endParaRPr>
          </a:p>
          <a:p>
            <a:pPr marL="514350" indent="-514350">
              <a:buNone/>
            </a:pPr>
            <a:endParaRPr lang="en-US" dirty="0" smtClean="0"/>
          </a:p>
        </p:txBody>
      </p:sp>
      <p:sp>
        <p:nvSpPr>
          <p:cNvPr id="6" name="Slide Number Placeholder 5"/>
          <p:cNvSpPr>
            <a:spLocks noGrp="1"/>
          </p:cNvSpPr>
          <p:nvPr>
            <p:ph type="sldNum" sz="quarter" idx="12"/>
          </p:nvPr>
        </p:nvSpPr>
        <p:spPr/>
        <p:txBody>
          <a:bodyPr/>
          <a:lstStyle/>
          <a:p>
            <a:fld id="{3A1CEC2E-1BD7-984C-AFAA-EEC64DC69738}"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laceholder 1"/>
          <p:cNvSpPr txBox="1">
            <a:spLocks/>
          </p:cNvSpPr>
          <p:nvPr/>
        </p:nvSpPr>
        <p:spPr>
          <a:xfrm>
            <a:off x="457200" y="115410"/>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200" u="none" strike="noStrike" kern="1200" spc="-150" normalizeH="0" baseline="0" noProof="0" dirty="0" smtClean="0">
                <a:ln>
                  <a:noFill/>
                </a:ln>
                <a:solidFill>
                  <a:schemeClr val="accent5"/>
                </a:solidFill>
                <a:effectLst/>
                <a:uLnTx/>
                <a:uFillTx/>
                <a:latin typeface="Gotham Bold"/>
                <a:ea typeface="+mj-ea"/>
                <a:cs typeface="Gotham Bold"/>
              </a:rPr>
              <a:t>Claim Ownership of your Page</a:t>
            </a:r>
            <a:endParaRPr kumimoji="0" lang="en-US" sz="4200" u="none" strike="noStrike" kern="1200" spc="-150" normalizeH="0" baseline="0" noProof="0" dirty="0">
              <a:ln>
                <a:noFill/>
              </a:ln>
              <a:solidFill>
                <a:schemeClr val="accent5"/>
              </a:solidFill>
              <a:effectLst/>
              <a:uLnTx/>
              <a:uFillTx/>
              <a:latin typeface="Gotham Bold"/>
              <a:ea typeface="+mj-ea"/>
              <a:cs typeface="Gotham Bold"/>
            </a:endParaRPr>
          </a:p>
        </p:txBody>
      </p:sp>
      <p:sp>
        <p:nvSpPr>
          <p:cNvPr id="5" name="Text Placeholder 2"/>
          <p:cNvSpPr txBox="1">
            <a:spLocks/>
          </p:cNvSpPr>
          <p:nvPr/>
        </p:nvSpPr>
        <p:spPr>
          <a:xfrm>
            <a:off x="4890632" y="1119865"/>
            <a:ext cx="4102448" cy="5463065"/>
          </a:xfrm>
          <a:prstGeom prst="rect">
            <a:avLst/>
          </a:prstGeom>
        </p:spPr>
        <p:txBody>
          <a:bodyPr vert="horz" lIns="91440" tIns="45720" rIns="91440" bIns="45720" rtlCol="0">
            <a:noAutofit/>
          </a:bodyPr>
          <a:lstStyle/>
          <a:p>
            <a:pPr marL="514350" lvl="0" indent="-514350">
              <a:spcBef>
                <a:spcPct val="20000"/>
              </a:spcBef>
              <a:buFont typeface="+mj-lt"/>
              <a:buAutoNum type="arabicPeriod"/>
              <a:defRPr/>
            </a:pPr>
            <a:r>
              <a:rPr kumimoji="0" lang="en-US" sz="2400" u="none" strike="noStrike" kern="1200" cap="none" spc="0" normalizeH="0" baseline="0" noProof="0" dirty="0" smtClean="0">
                <a:ln>
                  <a:noFill/>
                </a:ln>
                <a:solidFill>
                  <a:srgbClr val="663300"/>
                </a:solidFill>
                <a:effectLst/>
                <a:uLnTx/>
                <a:uFillTx/>
                <a:latin typeface="Gotham Narrow Book"/>
                <a:cs typeface="Gotham Narrow Book"/>
              </a:rPr>
              <a:t>Start at </a:t>
            </a:r>
            <a:r>
              <a:rPr lang="en-US" sz="2400" dirty="0" smtClean="0">
                <a:latin typeface="Gotham Narrow Book"/>
                <a:hlinkClick r:id="rId3"/>
              </a:rPr>
              <a:t>http://www.razoo.com/p/for_nonprofits</a:t>
            </a:r>
            <a:r>
              <a:rPr lang="en-US" sz="2400" dirty="0" smtClean="0">
                <a:latin typeface="Gotham Narrow Book"/>
              </a:rPr>
              <a:t> </a:t>
            </a:r>
            <a:endParaRPr kumimoji="0" lang="en-US" sz="2400" u="none" strike="noStrike" kern="1200" cap="none" spc="0" normalizeH="0" baseline="0" noProof="0" dirty="0" smtClean="0">
              <a:ln>
                <a:noFill/>
              </a:ln>
              <a:solidFill>
                <a:schemeClr val="accent3"/>
              </a:solidFill>
              <a:effectLst/>
              <a:uLnTx/>
              <a:uFillTx/>
              <a:latin typeface="Gotham Narrow Book"/>
              <a:cs typeface="Gotham Narrow Book"/>
            </a:endParaRPr>
          </a:p>
          <a:p>
            <a:pPr marL="514350" lvl="0" indent="-514350">
              <a:spcBef>
                <a:spcPct val="20000"/>
              </a:spcBef>
              <a:buFont typeface="+mj-lt"/>
              <a:buAutoNum type="arabicPeriod"/>
              <a:defRPr/>
            </a:pPr>
            <a:r>
              <a:rPr kumimoji="0" lang="en-US" sz="2400" u="none" strike="noStrike" kern="1200" cap="none" spc="0" normalizeH="0" baseline="0" noProof="0" dirty="0" smtClean="0">
                <a:ln>
                  <a:noFill/>
                </a:ln>
                <a:solidFill>
                  <a:srgbClr val="663300"/>
                </a:solidFill>
                <a:effectLst/>
                <a:uLnTx/>
                <a:uFillTx/>
                <a:latin typeface="Gotham Narrow Book"/>
                <a:cs typeface="Gotham Narrow Book"/>
              </a:rPr>
              <a:t>Create an</a:t>
            </a:r>
            <a:r>
              <a:rPr kumimoji="0" lang="en-US" sz="2400" u="none" strike="noStrike" kern="1200" cap="none" spc="0" normalizeH="0" noProof="0" dirty="0" smtClean="0">
                <a:ln>
                  <a:noFill/>
                </a:ln>
                <a:solidFill>
                  <a:srgbClr val="663300"/>
                </a:solidFill>
                <a:effectLst/>
                <a:uLnTx/>
                <a:uFillTx/>
                <a:latin typeface="Gotham Narrow Book"/>
                <a:cs typeface="Gotham Narrow Book"/>
              </a:rPr>
              <a:t> account by providing your name, e-mail address (should reflect nonprofit’s name) and creating a password.</a:t>
            </a:r>
          </a:p>
          <a:p>
            <a:pPr marL="514350" marR="0" lvl="0" indent="-514350" defTabSz="457200" rtl="0" eaLnBrk="1" fontAlgn="auto" latinLnBrk="0" hangingPunct="1">
              <a:lnSpc>
                <a:spcPct val="100000"/>
              </a:lnSpc>
              <a:spcBef>
                <a:spcPct val="20000"/>
              </a:spcBef>
              <a:spcAft>
                <a:spcPts val="0"/>
              </a:spcAft>
              <a:buClrTx/>
              <a:buSzTx/>
              <a:buFont typeface="+mj-lt"/>
              <a:buAutoNum type="arabicPeriod"/>
              <a:tabLst/>
              <a:defRPr/>
            </a:pPr>
            <a:r>
              <a:rPr lang="en-US" sz="2400" baseline="0" dirty="0" smtClean="0">
                <a:solidFill>
                  <a:srgbClr val="663300"/>
                </a:solidFill>
                <a:latin typeface="Gotham Narrow Book"/>
                <a:cs typeface="Gotham Narrow Book"/>
              </a:rPr>
              <a:t>Claim</a:t>
            </a:r>
            <a:r>
              <a:rPr lang="en-US" sz="2400" dirty="0" smtClean="0">
                <a:solidFill>
                  <a:srgbClr val="663300"/>
                </a:solidFill>
                <a:latin typeface="Gotham Narrow Book"/>
                <a:cs typeface="Gotham Narrow Book"/>
              </a:rPr>
              <a:t> admin access. We will send an e-mail when you have been approved to administer your nonprofit.</a:t>
            </a:r>
          </a:p>
        </p:txBody>
      </p:sp>
      <p:sp>
        <p:nvSpPr>
          <p:cNvPr id="8" name="Slide Number Placeholder 5"/>
          <p:cNvSpPr>
            <a:spLocks noGrp="1"/>
          </p:cNvSpPr>
          <p:nvPr>
            <p:ph type="sldNum" sz="quarter" idx="12"/>
          </p:nvPr>
        </p:nvSpPr>
        <p:spPr/>
        <p:txBody>
          <a:bodyPr/>
          <a:lstStyle/>
          <a:p>
            <a:fld id="{3A1CEC2E-1BD7-984C-AFAA-EEC64DC69738}" type="slidenum">
              <a:rPr lang="en-US" smtClean="0"/>
              <a:pPr/>
              <a:t>3</a:t>
            </a:fld>
            <a:endParaRPr lang="en-US" dirty="0"/>
          </a:p>
        </p:txBody>
      </p:sp>
      <p:pic>
        <p:nvPicPr>
          <p:cNvPr id="10" name="Picture 9" descr="get started.jpg"/>
          <p:cNvPicPr>
            <a:picLocks noChangeAspect="1"/>
          </p:cNvPicPr>
          <p:nvPr/>
        </p:nvPicPr>
        <p:blipFill>
          <a:blip r:embed="rId4"/>
          <a:srcRect l="1657" t="5957" r="6612" b="5927"/>
          <a:stretch>
            <a:fillRect/>
          </a:stretch>
        </p:blipFill>
        <p:spPr>
          <a:xfrm>
            <a:off x="315158" y="2260526"/>
            <a:ext cx="4303495" cy="2658307"/>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0"/>
            <a:ext cx="8229600" cy="1143000"/>
          </a:xfrm>
        </p:spPr>
        <p:txBody>
          <a:bodyPr>
            <a:noAutofit/>
          </a:bodyPr>
          <a:lstStyle/>
          <a:p>
            <a:r>
              <a:rPr lang="en-US" sz="4200" dirty="0" smtClean="0"/>
              <a:t>Customize Your Page</a:t>
            </a:r>
            <a:endParaRPr lang="en-US" sz="4200" dirty="0"/>
          </a:p>
        </p:txBody>
      </p:sp>
      <p:sp>
        <p:nvSpPr>
          <p:cNvPr id="14" name="Rectangle 13"/>
          <p:cNvSpPr/>
          <p:nvPr/>
        </p:nvSpPr>
        <p:spPr>
          <a:xfrm>
            <a:off x="270769" y="1704513"/>
            <a:ext cx="3697549" cy="4401205"/>
          </a:xfrm>
          <a:prstGeom prst="rect">
            <a:avLst/>
          </a:prstGeom>
        </p:spPr>
        <p:txBody>
          <a:bodyPr wrap="square">
            <a:spAutoFit/>
          </a:bodyPr>
          <a:lstStyle/>
          <a:p>
            <a:pPr marL="342900" lvl="0" indent="-342900">
              <a:spcBef>
                <a:spcPts val="2400"/>
              </a:spcBef>
              <a:buFont typeface="Arial"/>
              <a:buChar char="•"/>
              <a:defRPr/>
            </a:pPr>
            <a:r>
              <a:rPr lang="en-US" sz="2600" dirty="0" smtClean="0">
                <a:solidFill>
                  <a:srgbClr val="663300"/>
                </a:solidFill>
                <a:latin typeface="Gotham Narrow Book"/>
                <a:cs typeface="Gotham Narrow Book"/>
              </a:rPr>
              <a:t>Log-in to your account with admin access and click </a:t>
            </a:r>
            <a:r>
              <a:rPr lang="en-US" sz="2600" dirty="0" smtClean="0">
                <a:solidFill>
                  <a:srgbClr val="FF6600"/>
                </a:solidFill>
                <a:latin typeface="Gotham Narrow Book"/>
                <a:cs typeface="Gotham Narrow Book"/>
              </a:rPr>
              <a:t>My nonprofit</a:t>
            </a:r>
            <a:r>
              <a:rPr lang="en-US" sz="2600" dirty="0" smtClean="0">
                <a:solidFill>
                  <a:schemeClr val="accent2"/>
                </a:solidFill>
                <a:latin typeface="Gotham Narrow Book"/>
                <a:cs typeface="Gotham Narrow Book"/>
              </a:rPr>
              <a:t> </a:t>
            </a:r>
            <a:r>
              <a:rPr lang="en-US" sz="2600" dirty="0" smtClean="0">
                <a:solidFill>
                  <a:srgbClr val="663300"/>
                </a:solidFill>
                <a:latin typeface="Gotham Narrow Book"/>
                <a:cs typeface="Gotham Narrow Book"/>
              </a:rPr>
              <a:t>on the right side of the header.</a:t>
            </a:r>
          </a:p>
          <a:p>
            <a:pPr marL="342900" lvl="0" indent="-342900">
              <a:spcBef>
                <a:spcPts val="2400"/>
              </a:spcBef>
              <a:buFont typeface="Arial"/>
              <a:buChar char="•"/>
              <a:defRPr/>
            </a:pPr>
            <a:r>
              <a:rPr lang="en-US" sz="2600" dirty="0" smtClean="0">
                <a:solidFill>
                  <a:srgbClr val="663300"/>
                </a:solidFill>
                <a:latin typeface="Gotham Narrow Book"/>
                <a:cs typeface="Gotham Narrow Book"/>
              </a:rPr>
              <a:t>Use the </a:t>
            </a:r>
            <a:r>
              <a:rPr lang="en-US" sz="2600" dirty="0" smtClean="0">
                <a:solidFill>
                  <a:srgbClr val="FF6600"/>
                </a:solidFill>
                <a:latin typeface="Gotham Narrow Book"/>
                <a:cs typeface="Gotham Narrow Book"/>
              </a:rPr>
              <a:t>admin tool bar</a:t>
            </a:r>
            <a:r>
              <a:rPr lang="en-US" sz="2600" dirty="0" smtClean="0">
                <a:solidFill>
                  <a:srgbClr val="92D050"/>
                </a:solidFill>
                <a:latin typeface="Gotham Narrow Book"/>
                <a:cs typeface="Gotham Narrow Book"/>
              </a:rPr>
              <a:t> </a:t>
            </a:r>
            <a:r>
              <a:rPr lang="en-US" sz="2600" dirty="0" smtClean="0">
                <a:solidFill>
                  <a:srgbClr val="663300"/>
                </a:solidFill>
                <a:latin typeface="Gotham Narrow Book"/>
                <a:cs typeface="Gotham Narrow Book"/>
              </a:rPr>
              <a:t>or the completion steps to explain, illustrate and promote your cause.</a:t>
            </a:r>
          </a:p>
        </p:txBody>
      </p:sp>
      <p:pic>
        <p:nvPicPr>
          <p:cNvPr id="12289" name="Picture 1"/>
          <p:cNvPicPr>
            <a:picLocks noChangeAspect="1" noChangeArrowheads="1"/>
          </p:cNvPicPr>
          <p:nvPr/>
        </p:nvPicPr>
        <p:blipFill>
          <a:blip r:embed="rId3"/>
          <a:srcRect/>
          <a:stretch>
            <a:fillRect/>
          </a:stretch>
        </p:blipFill>
        <p:spPr bwMode="auto">
          <a:xfrm>
            <a:off x="4363139" y="1535411"/>
            <a:ext cx="4610939" cy="861560"/>
          </a:xfrm>
          <a:prstGeom prst="rect">
            <a:avLst/>
          </a:prstGeom>
          <a:ln>
            <a:noFill/>
          </a:ln>
          <a:effectLst>
            <a:outerShdw blurRad="190500" algn="tl" rotWithShape="0">
              <a:srgbClr val="000000">
                <a:alpha val="70000"/>
              </a:srgbClr>
            </a:outerShdw>
          </a:effectLst>
        </p:spPr>
      </p:pic>
      <p:pic>
        <p:nvPicPr>
          <p:cNvPr id="12290" name="Picture 2"/>
          <p:cNvPicPr>
            <a:picLocks noChangeAspect="1" noChangeArrowheads="1"/>
          </p:cNvPicPr>
          <p:nvPr/>
        </p:nvPicPr>
        <p:blipFill>
          <a:blip r:embed="rId4"/>
          <a:srcRect/>
          <a:stretch>
            <a:fillRect/>
          </a:stretch>
        </p:blipFill>
        <p:spPr bwMode="auto">
          <a:xfrm>
            <a:off x="5590513" y="3080522"/>
            <a:ext cx="2625371" cy="2220805"/>
          </a:xfrm>
          <a:prstGeom prst="rect">
            <a:avLst/>
          </a:prstGeom>
          <a:ln>
            <a:noFill/>
          </a:ln>
          <a:effectLst>
            <a:outerShdw blurRad="190500" algn="tl" rotWithShape="0">
              <a:srgbClr val="000000">
                <a:alpha val="70000"/>
              </a:srgbClr>
            </a:outerShdw>
          </a:effectLst>
        </p:spPr>
      </p:pic>
      <p:sp>
        <p:nvSpPr>
          <p:cNvPr id="8" name="Slide Number Placeholder 5"/>
          <p:cNvSpPr txBox="1">
            <a:spLocks/>
          </p:cNvSpPr>
          <p:nvPr/>
        </p:nvSpPr>
        <p:spPr>
          <a:xfrm>
            <a:off x="3225339" y="6356350"/>
            <a:ext cx="2133600" cy="365125"/>
          </a:xfrm>
          <a:prstGeom prst="rect">
            <a:avLst/>
          </a:prstGeom>
        </p:spPr>
        <p:txBody>
          <a:bodyPr vert="horz" lIns="91440" tIns="45720" rIns="91440" bIns="4572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fld id="{3A1CEC2E-1BD7-984C-AFAA-EEC64DC69738}"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1143000"/>
          </a:xfrm>
        </p:spPr>
        <p:txBody>
          <a:bodyPr>
            <a:noAutofit/>
          </a:bodyPr>
          <a:lstStyle/>
          <a:p>
            <a:r>
              <a:rPr lang="en-US" sz="4200" dirty="0" smtClean="0"/>
              <a:t>Customize Your Page: Edit</a:t>
            </a:r>
            <a:endParaRPr lang="en-US" sz="4200" dirty="0"/>
          </a:p>
        </p:txBody>
      </p:sp>
      <p:sp>
        <p:nvSpPr>
          <p:cNvPr id="7" name="Content Placeholder 6"/>
          <p:cNvSpPr>
            <a:spLocks noGrp="1"/>
          </p:cNvSpPr>
          <p:nvPr>
            <p:ph idx="1"/>
          </p:nvPr>
        </p:nvSpPr>
        <p:spPr>
          <a:xfrm>
            <a:off x="4630225" y="998286"/>
            <a:ext cx="4197251" cy="5717219"/>
          </a:xfrm>
        </p:spPr>
        <p:txBody>
          <a:bodyPr>
            <a:normAutofit/>
          </a:bodyPr>
          <a:lstStyle/>
          <a:p>
            <a:pPr>
              <a:spcBef>
                <a:spcPts val="2400"/>
              </a:spcBef>
            </a:pPr>
            <a:r>
              <a:rPr lang="en-US" sz="2200" dirty="0" smtClean="0">
                <a:solidFill>
                  <a:srgbClr val="663300"/>
                </a:solidFill>
              </a:rPr>
              <a:t>Include your mission statement in </a:t>
            </a:r>
            <a:r>
              <a:rPr lang="en-US" sz="2200" dirty="0" smtClean="0">
                <a:solidFill>
                  <a:srgbClr val="FF6600"/>
                </a:solidFill>
              </a:rPr>
              <a:t>Summary.</a:t>
            </a:r>
          </a:p>
          <a:p>
            <a:pPr>
              <a:spcBef>
                <a:spcPts val="2400"/>
              </a:spcBef>
            </a:pPr>
            <a:r>
              <a:rPr lang="en-US" sz="2200" dirty="0" smtClean="0">
                <a:solidFill>
                  <a:srgbClr val="663300"/>
                </a:solidFill>
              </a:rPr>
              <a:t>Explain the work of your nonprofit in </a:t>
            </a:r>
            <a:r>
              <a:rPr lang="en-US" sz="2200" dirty="0" smtClean="0">
                <a:solidFill>
                  <a:srgbClr val="FF6600"/>
                </a:solidFill>
              </a:rPr>
              <a:t>Tell Your Story.</a:t>
            </a:r>
          </a:p>
          <a:p>
            <a:pPr>
              <a:spcBef>
                <a:spcPts val="2400"/>
              </a:spcBef>
            </a:pPr>
            <a:r>
              <a:rPr lang="en-US" sz="2200" dirty="0" smtClean="0">
                <a:solidFill>
                  <a:srgbClr val="663300"/>
                </a:solidFill>
              </a:rPr>
              <a:t>Highlight the value of a donor’s contribution by adding </a:t>
            </a:r>
            <a:r>
              <a:rPr lang="en-US" sz="2200" dirty="0" smtClean="0">
                <a:solidFill>
                  <a:srgbClr val="FF6600"/>
                </a:solidFill>
              </a:rPr>
              <a:t>Suggested Donation Amounts </a:t>
            </a:r>
            <a:r>
              <a:rPr lang="en-US" sz="2200" dirty="0" smtClean="0">
                <a:solidFill>
                  <a:srgbClr val="663300"/>
                </a:solidFill>
              </a:rPr>
              <a:t>under Set Your Goals. </a:t>
            </a:r>
          </a:p>
          <a:p>
            <a:pPr>
              <a:spcBef>
                <a:spcPts val="2400"/>
              </a:spcBef>
            </a:pPr>
            <a:r>
              <a:rPr lang="en-US" sz="2200" dirty="0" smtClean="0">
                <a:solidFill>
                  <a:srgbClr val="663300"/>
                </a:solidFill>
              </a:rPr>
              <a:t>Personalize your page’s web link by creating a </a:t>
            </a:r>
            <a:r>
              <a:rPr lang="en-US" sz="2200" dirty="0" smtClean="0">
                <a:solidFill>
                  <a:srgbClr val="FF6600"/>
                </a:solidFill>
              </a:rPr>
              <a:t>Custom URL</a:t>
            </a:r>
            <a:r>
              <a:rPr lang="en-US" sz="2200" b="1" dirty="0" smtClean="0">
                <a:solidFill>
                  <a:srgbClr val="000000"/>
                </a:solidFill>
              </a:rPr>
              <a:t>.</a:t>
            </a:r>
            <a:r>
              <a:rPr lang="en-US" sz="1700" b="1" dirty="0" smtClean="0">
                <a:solidFill>
                  <a:srgbClr val="000000"/>
                </a:solidFill>
              </a:rPr>
              <a:t>(</a:t>
            </a:r>
            <a:r>
              <a:rPr lang="en-US" sz="1700" b="1" u="sng" dirty="0" smtClean="0">
                <a:solidFill>
                  <a:srgbClr val="000000"/>
                </a:solidFill>
              </a:rPr>
              <a:t>Note: This can only be done once.</a:t>
            </a:r>
            <a:r>
              <a:rPr lang="en-US" sz="1700" b="1" dirty="0" smtClean="0">
                <a:solidFill>
                  <a:srgbClr val="000000"/>
                </a:solidFill>
              </a:rPr>
              <a:t>)</a:t>
            </a:r>
            <a:endParaRPr lang="en-US" sz="1700" b="1" dirty="0">
              <a:solidFill>
                <a:srgbClr val="000000"/>
              </a:solidFill>
            </a:endParaRPr>
          </a:p>
        </p:txBody>
      </p:sp>
      <p:sp>
        <p:nvSpPr>
          <p:cNvPr id="8" name="Slide Number Placeholder 7"/>
          <p:cNvSpPr>
            <a:spLocks noGrp="1"/>
          </p:cNvSpPr>
          <p:nvPr>
            <p:ph type="sldNum" sz="quarter" idx="12"/>
          </p:nvPr>
        </p:nvSpPr>
        <p:spPr/>
        <p:txBody>
          <a:bodyPr/>
          <a:lstStyle/>
          <a:p>
            <a:fld id="{3A1CEC2E-1BD7-984C-AFAA-EEC64DC69738}" type="slidenum">
              <a:rPr lang="en-US" smtClean="0"/>
              <a:pPr/>
              <a:t>5</a:t>
            </a:fld>
            <a:endParaRPr lang="en-US" dirty="0"/>
          </a:p>
        </p:txBody>
      </p:sp>
      <p:pic>
        <p:nvPicPr>
          <p:cNvPr id="1032" name="Picture 8"/>
          <p:cNvPicPr>
            <a:picLocks noChangeAspect="1" noChangeArrowheads="1"/>
          </p:cNvPicPr>
          <p:nvPr/>
        </p:nvPicPr>
        <p:blipFill>
          <a:blip r:embed="rId3"/>
          <a:srcRect/>
          <a:stretch>
            <a:fillRect/>
          </a:stretch>
        </p:blipFill>
        <p:spPr bwMode="auto">
          <a:xfrm>
            <a:off x="407222" y="1311192"/>
            <a:ext cx="3962507" cy="4758372"/>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36914"/>
          </a:xfrm>
        </p:spPr>
        <p:txBody>
          <a:bodyPr>
            <a:normAutofit/>
          </a:bodyPr>
          <a:lstStyle/>
          <a:p>
            <a:r>
              <a:rPr lang="en-US" sz="4200" dirty="0" smtClean="0"/>
              <a:t>Customize Your Page: Images/Videos</a:t>
            </a:r>
            <a:endParaRPr lang="en-US" sz="4200" dirty="0"/>
          </a:p>
        </p:txBody>
      </p:sp>
      <p:sp>
        <p:nvSpPr>
          <p:cNvPr id="3" name="Content Placeholder 2"/>
          <p:cNvSpPr>
            <a:spLocks noGrp="1"/>
          </p:cNvSpPr>
          <p:nvPr>
            <p:ph idx="1"/>
          </p:nvPr>
        </p:nvSpPr>
        <p:spPr>
          <a:xfrm>
            <a:off x="278386" y="2112885"/>
            <a:ext cx="3618912" cy="2757718"/>
          </a:xfrm>
        </p:spPr>
        <p:txBody>
          <a:bodyPr>
            <a:noAutofit/>
          </a:bodyPr>
          <a:lstStyle/>
          <a:p>
            <a:pPr>
              <a:spcBef>
                <a:spcPts val="2400"/>
              </a:spcBef>
            </a:pPr>
            <a:r>
              <a:rPr lang="en-US" sz="2600" dirty="0" smtClean="0">
                <a:solidFill>
                  <a:srgbClr val="663300"/>
                </a:solidFill>
              </a:rPr>
              <a:t>Show your nonprofit at work by uploading </a:t>
            </a:r>
            <a:r>
              <a:rPr lang="en-US" sz="2600" dirty="0" smtClean="0">
                <a:solidFill>
                  <a:srgbClr val="FF6600"/>
                </a:solidFill>
              </a:rPr>
              <a:t>images </a:t>
            </a:r>
            <a:r>
              <a:rPr lang="en-US" sz="2600" dirty="0" smtClean="0">
                <a:solidFill>
                  <a:srgbClr val="663300"/>
                </a:solidFill>
              </a:rPr>
              <a:t>and</a:t>
            </a:r>
            <a:r>
              <a:rPr lang="en-US" sz="2600" dirty="0" smtClean="0"/>
              <a:t> </a:t>
            </a:r>
            <a:r>
              <a:rPr lang="en-US" sz="2600" dirty="0" smtClean="0">
                <a:solidFill>
                  <a:srgbClr val="FF6600"/>
                </a:solidFill>
              </a:rPr>
              <a:t>videos.</a:t>
            </a:r>
          </a:p>
          <a:p>
            <a:pPr>
              <a:spcBef>
                <a:spcPts val="2400"/>
              </a:spcBef>
            </a:pPr>
            <a:r>
              <a:rPr lang="en-US" sz="2600" dirty="0" smtClean="0">
                <a:solidFill>
                  <a:srgbClr val="663300"/>
                </a:solidFill>
              </a:rPr>
              <a:t>Use multiple images with </a:t>
            </a:r>
            <a:r>
              <a:rPr lang="en-US" sz="2600" dirty="0" smtClean="0">
                <a:solidFill>
                  <a:srgbClr val="FF6600"/>
                </a:solidFill>
              </a:rPr>
              <a:t>captions</a:t>
            </a:r>
            <a:r>
              <a:rPr lang="en-US" sz="2600" dirty="0" smtClean="0"/>
              <a:t> </a:t>
            </a:r>
            <a:r>
              <a:rPr lang="en-US" sz="2600" dirty="0" smtClean="0">
                <a:solidFill>
                  <a:srgbClr val="663300"/>
                </a:solidFill>
              </a:rPr>
              <a:t>to tell a story.</a:t>
            </a:r>
            <a:endParaRPr lang="en-US" sz="2600" dirty="0">
              <a:solidFill>
                <a:srgbClr val="663300"/>
              </a:solidFill>
            </a:endParaRPr>
          </a:p>
        </p:txBody>
      </p:sp>
      <p:sp>
        <p:nvSpPr>
          <p:cNvPr id="7" name="Slide Number Placeholder 6"/>
          <p:cNvSpPr>
            <a:spLocks noGrp="1"/>
          </p:cNvSpPr>
          <p:nvPr>
            <p:ph type="sldNum" sz="quarter" idx="12"/>
          </p:nvPr>
        </p:nvSpPr>
        <p:spPr/>
        <p:txBody>
          <a:bodyPr/>
          <a:lstStyle/>
          <a:p>
            <a:fld id="{3A1CEC2E-1BD7-984C-AFAA-EEC64DC69738}" type="slidenum">
              <a:rPr lang="en-US" smtClean="0"/>
              <a:pPr/>
              <a:t>6</a:t>
            </a:fld>
            <a:endParaRPr lang="en-US" dirty="0"/>
          </a:p>
        </p:txBody>
      </p:sp>
      <p:pic>
        <p:nvPicPr>
          <p:cNvPr id="10243" name="Picture 3"/>
          <p:cNvPicPr>
            <a:picLocks noChangeAspect="1" noChangeArrowheads="1"/>
          </p:cNvPicPr>
          <p:nvPr/>
        </p:nvPicPr>
        <p:blipFill>
          <a:blip r:embed="rId3"/>
          <a:srcRect/>
          <a:stretch>
            <a:fillRect/>
          </a:stretch>
        </p:blipFill>
        <p:spPr bwMode="auto">
          <a:xfrm>
            <a:off x="4446349" y="1706819"/>
            <a:ext cx="3967117" cy="4442054"/>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427585"/>
          </a:xfrm>
        </p:spPr>
        <p:txBody>
          <a:bodyPr>
            <a:noAutofit/>
          </a:bodyPr>
          <a:lstStyle/>
          <a:p>
            <a:r>
              <a:rPr lang="en-US" sz="4200" dirty="0" smtClean="0"/>
              <a:t>Customize Your Page: </a:t>
            </a:r>
            <a:br>
              <a:rPr lang="en-US" sz="4200" dirty="0" smtClean="0"/>
            </a:br>
            <a:r>
              <a:rPr lang="en-US" sz="4200" dirty="0" smtClean="0"/>
              <a:t>Thank Donors</a:t>
            </a:r>
            <a:endParaRPr lang="en-US" sz="4200" dirty="0"/>
          </a:p>
        </p:txBody>
      </p:sp>
      <p:sp>
        <p:nvSpPr>
          <p:cNvPr id="3" name="Content Placeholder 2"/>
          <p:cNvSpPr>
            <a:spLocks noGrp="1"/>
          </p:cNvSpPr>
          <p:nvPr>
            <p:ph idx="1"/>
          </p:nvPr>
        </p:nvSpPr>
        <p:spPr>
          <a:xfrm>
            <a:off x="5265824" y="2219417"/>
            <a:ext cx="3420976" cy="3275861"/>
          </a:xfrm>
        </p:spPr>
        <p:txBody>
          <a:bodyPr>
            <a:normAutofit lnSpcReduction="10000"/>
          </a:bodyPr>
          <a:lstStyle/>
          <a:p>
            <a:pPr>
              <a:spcBef>
                <a:spcPts val="2400"/>
              </a:spcBef>
            </a:pPr>
            <a:r>
              <a:rPr lang="en-US" sz="2600" dirty="0" smtClean="0">
                <a:solidFill>
                  <a:srgbClr val="663300"/>
                </a:solidFill>
              </a:rPr>
              <a:t>Upload a</a:t>
            </a:r>
            <a:r>
              <a:rPr lang="en-US" sz="2600" dirty="0" smtClean="0"/>
              <a:t> </a:t>
            </a:r>
            <a:r>
              <a:rPr lang="en-US" sz="2600" dirty="0" smtClean="0">
                <a:solidFill>
                  <a:srgbClr val="FF6600"/>
                </a:solidFill>
              </a:rPr>
              <a:t>thank you </a:t>
            </a:r>
            <a:r>
              <a:rPr lang="en-US" sz="2600" dirty="0" smtClean="0">
                <a:solidFill>
                  <a:srgbClr val="663300"/>
                </a:solidFill>
              </a:rPr>
              <a:t>video for donors to view after making a contribution.</a:t>
            </a:r>
          </a:p>
          <a:p>
            <a:pPr>
              <a:spcBef>
                <a:spcPts val="2400"/>
              </a:spcBef>
            </a:pPr>
            <a:r>
              <a:rPr lang="en-US" sz="2600" dirty="0" smtClean="0">
                <a:solidFill>
                  <a:srgbClr val="663300"/>
                </a:solidFill>
              </a:rPr>
              <a:t>Include a message in your donors’ tax receipts to express your appreciation.</a:t>
            </a:r>
            <a:endParaRPr lang="en-US" sz="2600" dirty="0">
              <a:solidFill>
                <a:srgbClr val="663300"/>
              </a:solidFill>
            </a:endParaRPr>
          </a:p>
        </p:txBody>
      </p:sp>
      <p:sp>
        <p:nvSpPr>
          <p:cNvPr id="7" name="Slide Number Placeholder 6"/>
          <p:cNvSpPr>
            <a:spLocks noGrp="1"/>
          </p:cNvSpPr>
          <p:nvPr>
            <p:ph type="sldNum" sz="quarter" idx="12"/>
          </p:nvPr>
        </p:nvSpPr>
        <p:spPr/>
        <p:txBody>
          <a:bodyPr/>
          <a:lstStyle/>
          <a:p>
            <a:fld id="{3A1CEC2E-1BD7-984C-AFAA-EEC64DC69738}" type="slidenum">
              <a:rPr lang="en-US" smtClean="0"/>
              <a:pPr/>
              <a:t>7</a:t>
            </a:fld>
            <a:endParaRPr lang="en-US" dirty="0"/>
          </a:p>
        </p:txBody>
      </p:sp>
      <p:pic>
        <p:nvPicPr>
          <p:cNvPr id="9217" name="Picture 1"/>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86009" y="2343982"/>
            <a:ext cx="4474250" cy="3738163"/>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200" dirty="0" smtClean="0"/>
              <a:t>Customize Your Page: Share</a:t>
            </a:r>
            <a:endParaRPr lang="en-US" sz="4200" dirty="0"/>
          </a:p>
        </p:txBody>
      </p:sp>
      <p:sp>
        <p:nvSpPr>
          <p:cNvPr id="3" name="Content Placeholder 2"/>
          <p:cNvSpPr>
            <a:spLocks noGrp="1"/>
          </p:cNvSpPr>
          <p:nvPr>
            <p:ph idx="1"/>
          </p:nvPr>
        </p:nvSpPr>
        <p:spPr>
          <a:xfrm>
            <a:off x="189767" y="1447059"/>
            <a:ext cx="4360984" cy="3415886"/>
          </a:xfrm>
        </p:spPr>
        <p:txBody>
          <a:bodyPr>
            <a:normAutofit/>
          </a:bodyPr>
          <a:lstStyle/>
          <a:p>
            <a:pPr>
              <a:spcBef>
                <a:spcPts val="2400"/>
              </a:spcBef>
            </a:pPr>
            <a:r>
              <a:rPr lang="en-US" sz="2600" dirty="0" smtClean="0">
                <a:solidFill>
                  <a:srgbClr val="663300"/>
                </a:solidFill>
              </a:rPr>
              <a:t>Spread the word via Facebook, Twitter, and e-mail.</a:t>
            </a:r>
          </a:p>
          <a:p>
            <a:pPr>
              <a:spcBef>
                <a:spcPts val="2400"/>
              </a:spcBef>
            </a:pPr>
            <a:r>
              <a:rPr lang="en-US" sz="2600" dirty="0" smtClean="0">
                <a:solidFill>
                  <a:srgbClr val="663300"/>
                </a:solidFill>
              </a:rPr>
              <a:t>Customize and embed a </a:t>
            </a:r>
            <a:r>
              <a:rPr lang="en-US" sz="2600" dirty="0" smtClean="0">
                <a:solidFill>
                  <a:srgbClr val="FF6600"/>
                </a:solidFill>
              </a:rPr>
              <a:t>Donation Widget </a:t>
            </a:r>
            <a:r>
              <a:rPr lang="en-US" sz="2600" dirty="0" smtClean="0">
                <a:solidFill>
                  <a:srgbClr val="663300"/>
                </a:solidFill>
              </a:rPr>
              <a:t>to allow donors to give right on your website or blog.</a:t>
            </a:r>
          </a:p>
        </p:txBody>
      </p:sp>
      <p:sp>
        <p:nvSpPr>
          <p:cNvPr id="8" name="Slide Number Placeholder 7"/>
          <p:cNvSpPr>
            <a:spLocks noGrp="1"/>
          </p:cNvSpPr>
          <p:nvPr>
            <p:ph type="sldNum" sz="quarter" idx="12"/>
          </p:nvPr>
        </p:nvSpPr>
        <p:spPr/>
        <p:txBody>
          <a:bodyPr/>
          <a:lstStyle/>
          <a:p>
            <a:fld id="{3A1CEC2E-1BD7-984C-AFAA-EEC64DC69738}" type="slidenum">
              <a:rPr lang="en-US" smtClean="0"/>
              <a:pPr/>
              <a:t>8</a:t>
            </a:fld>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668551" y="1548455"/>
            <a:ext cx="3048431" cy="857573"/>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8552" y="3027401"/>
            <a:ext cx="3214684" cy="187523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200" dirty="0" smtClean="0"/>
              <a:t>Customize Your Page: Share </a:t>
            </a:r>
            <a:r>
              <a:rPr lang="en-US" sz="2400" dirty="0" smtClean="0"/>
              <a:t>(continued)</a:t>
            </a:r>
            <a:endParaRPr lang="en-US" sz="2400" dirty="0"/>
          </a:p>
        </p:txBody>
      </p:sp>
      <p:sp>
        <p:nvSpPr>
          <p:cNvPr id="3" name="Content Placeholder 2"/>
          <p:cNvSpPr>
            <a:spLocks noGrp="1"/>
          </p:cNvSpPr>
          <p:nvPr>
            <p:ph idx="1"/>
          </p:nvPr>
        </p:nvSpPr>
        <p:spPr/>
        <p:txBody>
          <a:bodyPr>
            <a:normAutofit/>
          </a:bodyPr>
          <a:lstStyle/>
          <a:p>
            <a:pPr>
              <a:spcBef>
                <a:spcPts val="2400"/>
              </a:spcBef>
            </a:pPr>
            <a:r>
              <a:rPr lang="en-US" sz="2600" dirty="0">
                <a:solidFill>
                  <a:srgbClr val="663300"/>
                </a:solidFill>
              </a:rPr>
              <a:t>Choose a</a:t>
            </a:r>
            <a:r>
              <a:rPr lang="en-US" sz="2600" dirty="0"/>
              <a:t> </a:t>
            </a:r>
            <a:r>
              <a:rPr lang="en-US" sz="2600" dirty="0">
                <a:solidFill>
                  <a:srgbClr val="FF6600"/>
                </a:solidFill>
              </a:rPr>
              <a:t>Donate Now </a:t>
            </a:r>
            <a:r>
              <a:rPr lang="en-US" sz="2600" dirty="0">
                <a:solidFill>
                  <a:srgbClr val="663300"/>
                </a:solidFill>
              </a:rPr>
              <a:t>button </a:t>
            </a:r>
            <a:r>
              <a:rPr lang="en-US" sz="2600" dirty="0" smtClean="0">
                <a:solidFill>
                  <a:srgbClr val="663300"/>
                </a:solidFill>
              </a:rPr>
              <a:t>(Click “See More Buttons to see variations on the button below) to </a:t>
            </a:r>
            <a:r>
              <a:rPr lang="en-US" sz="2600" dirty="0">
                <a:solidFill>
                  <a:srgbClr val="663300"/>
                </a:solidFill>
              </a:rPr>
              <a:t>link donors from your website to your page on Razoo</a:t>
            </a:r>
            <a:r>
              <a:rPr lang="en-US" sz="2600" dirty="0" smtClean="0">
                <a:solidFill>
                  <a:srgbClr val="663300"/>
                </a:solidFill>
              </a:rPr>
              <a:t>.</a:t>
            </a:r>
          </a:p>
          <a:p>
            <a:pPr>
              <a:spcBef>
                <a:spcPts val="2400"/>
              </a:spcBef>
            </a:pPr>
            <a:r>
              <a:rPr lang="en-US" sz="2600" dirty="0" smtClean="0">
                <a:solidFill>
                  <a:srgbClr val="663300"/>
                </a:solidFill>
              </a:rPr>
              <a:t>Copy/paste generated HTML on to your web page.</a:t>
            </a:r>
            <a:endParaRPr lang="en-US" sz="2600" dirty="0">
              <a:solidFill>
                <a:srgbClr val="663300"/>
              </a:solidFill>
            </a:endParaRPr>
          </a:p>
        </p:txBody>
      </p:sp>
      <p:sp>
        <p:nvSpPr>
          <p:cNvPr id="4" name="Slide Number Placeholder 3"/>
          <p:cNvSpPr>
            <a:spLocks noGrp="1"/>
          </p:cNvSpPr>
          <p:nvPr>
            <p:ph type="sldNum" sz="quarter" idx="12"/>
          </p:nvPr>
        </p:nvSpPr>
        <p:spPr/>
        <p:txBody>
          <a:bodyPr/>
          <a:lstStyle/>
          <a:p>
            <a:fld id="{3A1CEC2E-1BD7-984C-AFAA-EEC64DC69738}" type="slidenum">
              <a:rPr lang="en-US" smtClean="0"/>
              <a:pPr/>
              <a:t>9</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6811" y="3809999"/>
            <a:ext cx="6372843" cy="1496292"/>
          </a:xfrm>
          <a:prstGeom prst="rect">
            <a:avLst/>
          </a:prstGeom>
        </p:spPr>
      </p:pic>
    </p:spTree>
    <p:extLst>
      <p:ext uri="{BB962C8B-B14F-4D97-AF65-F5344CB8AC3E}">
        <p14:creationId xmlns:p14="http://schemas.microsoft.com/office/powerpoint/2010/main" val="14669297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Razoo Colors 1">
      <a:dk1>
        <a:srgbClr val="D2D2D2"/>
      </a:dk1>
      <a:lt1>
        <a:srgbClr val="6E7273"/>
      </a:lt1>
      <a:dk2>
        <a:srgbClr val="F6F6F6"/>
      </a:dk2>
      <a:lt2>
        <a:srgbClr val="252626"/>
      </a:lt2>
      <a:accent1>
        <a:srgbClr val="80D3F0"/>
      </a:accent1>
      <a:accent2>
        <a:srgbClr val="9CCA3B"/>
      </a:accent2>
      <a:accent3>
        <a:srgbClr val="2DA7DF"/>
      </a:accent3>
      <a:accent4>
        <a:srgbClr val="51833D"/>
      </a:accent4>
      <a:accent5>
        <a:srgbClr val="2686C5"/>
      </a:accent5>
      <a:accent6>
        <a:srgbClr val="214896"/>
      </a:accent6>
      <a:hlink>
        <a:srgbClr val="2686C5"/>
      </a:hlink>
      <a:folHlink>
        <a:srgbClr val="2686C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984</TotalTime>
  <Words>1041</Words>
  <Application>Microsoft Office PowerPoint</Application>
  <PresentationFormat>On-screen Show (4:3)</PresentationFormat>
  <Paragraphs>83</Paragraphs>
  <Slides>13</Slides>
  <Notes>8</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Getting Started on Razoo</vt:lpstr>
      <vt:lpstr>PowerPoint Presentation</vt:lpstr>
      <vt:lpstr>Customize Your Page</vt:lpstr>
      <vt:lpstr>Customize Your Page: Edit</vt:lpstr>
      <vt:lpstr>Customize Your Page: Images/Videos</vt:lpstr>
      <vt:lpstr>Customize Your Page:  Thank Donors</vt:lpstr>
      <vt:lpstr>Customize Your Page: Share</vt:lpstr>
      <vt:lpstr>Customize Your Page: Share (continued)</vt:lpstr>
      <vt:lpstr>Customize Your Page: Donations</vt:lpstr>
      <vt:lpstr>Customize Your Page: Matching Grants</vt:lpstr>
      <vt:lpstr>Projects and Fundraisers</vt:lpstr>
      <vt:lpstr>Contact</vt:lpstr>
    </vt:vector>
  </TitlesOfParts>
  <Company>Razoo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Razoo &amp; Ironman</dc:title>
  <dc:creator>Matthew Camp</dc:creator>
  <cp:lastModifiedBy>Corinne Minard</cp:lastModifiedBy>
  <cp:revision>44</cp:revision>
  <dcterms:created xsi:type="dcterms:W3CDTF">2011-03-25T13:17:32Z</dcterms:created>
  <dcterms:modified xsi:type="dcterms:W3CDTF">2011-10-03T20:15:39Z</dcterms:modified>
</cp:coreProperties>
</file>